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6858000" cx="9144000"/>
  <p:notesSz cx="6858000" cy="9144000"/>
  <p:embeddedFontLst>
    <p:embeddedFont>
      <p:font typeface="Roboto Slab"/>
      <p:regular r:id="rId71"/>
      <p:bold r:id="rId72"/>
    </p:embeddedFont>
    <p:embeddedFont>
      <p:font typeface="Raleway"/>
      <p:regular r:id="rId73"/>
      <p:bold r:id="rId74"/>
      <p:italic r:id="rId75"/>
      <p:boldItalic r:id="rId76"/>
    </p:embeddedFont>
    <p:embeddedFont>
      <p:font typeface="Roboto Black"/>
      <p:bold r:id="rId77"/>
      <p:boldItalic r:id="rId78"/>
    </p:embeddedFont>
    <p:embeddedFont>
      <p:font typeface="Roboto"/>
      <p:regular r:id="rId79"/>
      <p:bold r:id="rId80"/>
      <p:italic r:id="rId81"/>
      <p:boldItalic r:id="rId82"/>
    </p:embeddedFont>
    <p:embeddedFont>
      <p:font typeface="Lato"/>
      <p:regular r:id="rId83"/>
      <p:bold r:id="rId84"/>
      <p:italic r:id="rId85"/>
      <p:boldItalic r:id="rId86"/>
    </p:embeddedFont>
    <p:embeddedFont>
      <p:font typeface="Lato Black"/>
      <p:bold r:id="rId87"/>
      <p:boldItalic r:id="rId88"/>
    </p:embeddedFont>
    <p:embeddedFont>
      <p:font typeface="Roboto Mon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BDE2A7-F49A-4AF9-92FA-0444BD9B1DFB}">
  <a:tblStyle styleId="{C9BDE2A7-F49A-4AF9-92FA-0444BD9B1D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fntdata"/><Relationship Id="rId83" Type="http://schemas.openxmlformats.org/officeDocument/2006/relationships/font" Target="fonts/Lato-regular.fntdata"/><Relationship Id="rId42" Type="http://schemas.openxmlformats.org/officeDocument/2006/relationships/slide" Target="slides/slide36.xml"/><Relationship Id="rId86" Type="http://schemas.openxmlformats.org/officeDocument/2006/relationships/font" Target="fonts/Lato-boldItalic.fntdata"/><Relationship Id="rId41" Type="http://schemas.openxmlformats.org/officeDocument/2006/relationships/slide" Target="slides/slide35.xml"/><Relationship Id="rId85" Type="http://schemas.openxmlformats.org/officeDocument/2006/relationships/font" Target="fonts/Lato-italic.fntdata"/><Relationship Id="rId44" Type="http://schemas.openxmlformats.org/officeDocument/2006/relationships/slide" Target="slides/slide38.xml"/><Relationship Id="rId88" Type="http://schemas.openxmlformats.org/officeDocument/2006/relationships/font" Target="fonts/LatoBlack-boldItalic.fntdata"/><Relationship Id="rId43" Type="http://schemas.openxmlformats.org/officeDocument/2006/relationships/slide" Target="slides/slide37.xml"/><Relationship Id="rId87" Type="http://schemas.openxmlformats.org/officeDocument/2006/relationships/font" Target="fonts/LatoBlack-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Mono-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regular.fntdata"/><Relationship Id="rId72" Type="http://schemas.openxmlformats.org/officeDocument/2006/relationships/font" Target="fonts/RobotoSlab-bold.fntdata"/><Relationship Id="rId31" Type="http://schemas.openxmlformats.org/officeDocument/2006/relationships/slide" Target="slides/slide25.xml"/><Relationship Id="rId75" Type="http://schemas.openxmlformats.org/officeDocument/2006/relationships/font" Target="fonts/Raleway-italic.fntdata"/><Relationship Id="rId30" Type="http://schemas.openxmlformats.org/officeDocument/2006/relationships/slide" Target="slides/slide24.xml"/><Relationship Id="rId74" Type="http://schemas.openxmlformats.org/officeDocument/2006/relationships/font" Target="fonts/Raleway-bold.fntdata"/><Relationship Id="rId33" Type="http://schemas.openxmlformats.org/officeDocument/2006/relationships/slide" Target="slides/slide27.xml"/><Relationship Id="rId77" Type="http://schemas.openxmlformats.org/officeDocument/2006/relationships/font" Target="fonts/RobotoBlack-bold.fntdata"/><Relationship Id="rId32" Type="http://schemas.openxmlformats.org/officeDocument/2006/relationships/slide" Target="slides/slide26.xml"/><Relationship Id="rId76" Type="http://schemas.openxmlformats.org/officeDocument/2006/relationships/font" Target="fonts/Raleway-boldItalic.fntdata"/><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font" Target="fonts/RobotoBlack-boldItalic.fntdata"/><Relationship Id="rId71" Type="http://schemas.openxmlformats.org/officeDocument/2006/relationships/font" Target="fonts/RobotoSlab-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Mono-italic.fntdata"/><Relationship Id="rId90" Type="http://schemas.openxmlformats.org/officeDocument/2006/relationships/font" Target="fonts/RobotoMono-bold.fntdata"/><Relationship Id="rId92" Type="http://schemas.openxmlformats.org/officeDocument/2006/relationships/font" Target="fonts/RobotoMono-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588427"/>
            <a:ext cx="745763" cy="61102"/>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5558926"/>
            <a:ext cx="745763" cy="61102"/>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82" name="Shape 82"/>
        <p:cNvGrpSpPr/>
        <p:nvPr/>
      </p:nvGrpSpPr>
      <p:grpSpPr>
        <a:xfrm>
          <a:off x="0" y="0"/>
          <a:ext cx="0" cy="0"/>
          <a:chOff x="0" y="0"/>
          <a:chExt cx="0" cy="0"/>
        </a:xfrm>
      </p:grpSpPr>
      <p:sp>
        <p:nvSpPr>
          <p:cNvPr id="83" name="Shape 83"/>
          <p:cNvSpPr/>
          <p:nvPr/>
        </p:nvSpPr>
        <p:spPr>
          <a:xfrm rot="5400000">
            <a:off x="7226400" y="274573"/>
            <a:ext cx="21915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txBox="1"/>
          <p:nvPr>
            <p:ph type="ctrTitle"/>
          </p:nvPr>
        </p:nvSpPr>
        <p:spPr>
          <a:xfrm>
            <a:off x="531550" y="853533"/>
            <a:ext cx="7451700" cy="21051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5" name="Shape 85"/>
          <p:cNvSpPr txBox="1"/>
          <p:nvPr>
            <p:ph idx="1" type="subTitle"/>
          </p:nvPr>
        </p:nvSpPr>
        <p:spPr>
          <a:xfrm>
            <a:off x="531550" y="3685367"/>
            <a:ext cx="3470700" cy="6747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86" name="Shape 8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588427"/>
            <a:ext cx="745763" cy="61102"/>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588427"/>
            <a:ext cx="745763" cy="61102"/>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588427"/>
            <a:ext cx="745763" cy="61102"/>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588427"/>
            <a:ext cx="745763" cy="61102"/>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588427"/>
            <a:ext cx="745763" cy="61102"/>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5558926"/>
            <a:ext cx="745763" cy="61102"/>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588427"/>
            <a:ext cx="745763" cy="61102"/>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rive.google.com/file/d/1hcxP6zwWAI8S9CxgoCQHsI9743EIkdBv/view" TargetMode="External"/><Relationship Id="rId4" Type="http://schemas.openxmlformats.org/officeDocument/2006/relationships/image" Target="../media/image1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drive.google.com/file/d/1KQ8jKW-MSY6r4z6ZXg3m801oCOhRmcon/view" TargetMode="External"/><Relationship Id="rId4" Type="http://schemas.openxmlformats.org/officeDocument/2006/relationships/image" Target="../media/image1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www.youtube.com/watch?v=ytZteMo4ETk" TargetMode="External"/><Relationship Id="rId4" Type="http://schemas.openxmlformats.org/officeDocument/2006/relationships/image" Target="../media/image1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constraintlayout.com/" TargetMode="External"/><Relationship Id="rId4" Type="http://schemas.openxmlformats.org/officeDocument/2006/relationships/hyperlink" Target="https://developer.android.com/reference/android/support/constraint/ConstraintLayout" TargetMode="External"/><Relationship Id="rId9" Type="http://schemas.openxmlformats.org/officeDocument/2006/relationships/hyperlink" Target="https://medium.com/google-developers/introduction-to-motionlayout-part-i-29208674b10d" TargetMode="External"/><Relationship Id="rId5" Type="http://schemas.openxmlformats.org/officeDocument/2006/relationships/hyperlink" Target="https://developer.android.com/reference/android/support/constraint/ConstraintLayout" TargetMode="External"/><Relationship Id="rId6" Type="http://schemas.openxmlformats.org/officeDocument/2006/relationships/hyperlink" Target="https://developer.android.com/reference/android/support/constraint/ConstraintLayout" TargetMode="External"/><Relationship Id="rId7" Type="http://schemas.openxmlformats.org/officeDocument/2006/relationships/hyperlink" Target="https://github.com/hashlin/constraint-layout-example" TargetMode="External"/><Relationship Id="rId8" Type="http://schemas.openxmlformats.org/officeDocument/2006/relationships/hyperlink" Target="https://www.youtube.com/watch?v=ytZteMo4ETk"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572259" y="0"/>
            <a:ext cx="10288507" cy="6857998"/>
          </a:xfrm>
          <a:prstGeom prst="rect">
            <a:avLst/>
          </a:prstGeom>
          <a:noFill/>
          <a:ln>
            <a:noFill/>
          </a:ln>
        </p:spPr>
      </p:pic>
      <p:sp>
        <p:nvSpPr>
          <p:cNvPr id="92" name="Shape 92"/>
          <p:cNvSpPr txBox="1"/>
          <p:nvPr>
            <p:ph type="ctrTitle"/>
          </p:nvPr>
        </p:nvSpPr>
        <p:spPr>
          <a:xfrm>
            <a:off x="531550" y="2376458"/>
            <a:ext cx="7451700" cy="2105100"/>
          </a:xfrm>
          <a:prstGeom prst="rect">
            <a:avLst/>
          </a:prstGeom>
          <a:noFill/>
          <a:effectLst>
            <a:outerShdw blurRad="57150" rotWithShape="0" algn="bl" dir="5400000" dist="19050">
              <a:srgbClr val="000000">
                <a:alpha val="49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Roboto Slab"/>
                <a:ea typeface="Roboto Slab"/>
                <a:cs typeface="Roboto Slab"/>
                <a:sym typeface="Roboto Slab"/>
              </a:rPr>
              <a:t>Optimizing UIs using</a:t>
            </a:r>
            <a:endParaRPr>
              <a:solidFill>
                <a:srgbClr val="FFFFFF"/>
              </a:solidFill>
              <a:latin typeface="Roboto Slab"/>
              <a:ea typeface="Roboto Slab"/>
              <a:cs typeface="Roboto Slab"/>
              <a:sym typeface="Roboto Slab"/>
            </a:endParaRPr>
          </a:p>
          <a:p>
            <a:pPr indent="0" lvl="0" marL="0" rtl="0">
              <a:spcBef>
                <a:spcPts val="0"/>
              </a:spcBef>
              <a:spcAft>
                <a:spcPts val="0"/>
              </a:spcAft>
              <a:buNone/>
            </a:pPr>
            <a:r>
              <a:rPr lang="en">
                <a:solidFill>
                  <a:srgbClr val="FFFFFF"/>
                </a:solidFill>
                <a:highlight>
                  <a:schemeClr val="dk1"/>
                </a:highlight>
                <a:latin typeface="Roboto Slab"/>
                <a:ea typeface="Roboto Slab"/>
                <a:cs typeface="Roboto Slab"/>
                <a:sym typeface="Roboto Slab"/>
              </a:rPr>
              <a:t>Constraint </a:t>
            </a:r>
            <a:r>
              <a:rPr lang="en">
                <a:solidFill>
                  <a:srgbClr val="FFFFFF"/>
                </a:solidFill>
                <a:highlight>
                  <a:schemeClr val="dk1"/>
                </a:highlight>
                <a:latin typeface="Roboto Slab"/>
                <a:ea typeface="Roboto Slab"/>
                <a:cs typeface="Roboto Slab"/>
                <a:sym typeface="Roboto Slab"/>
              </a:rPr>
              <a:t>Layout</a:t>
            </a:r>
            <a:endParaRPr>
              <a:solidFill>
                <a:srgbClr val="FFFFFF"/>
              </a:solidFill>
              <a:highlight>
                <a:schemeClr val="dk1"/>
              </a:highlight>
              <a:latin typeface="Roboto Slab"/>
              <a:ea typeface="Roboto Slab"/>
              <a:cs typeface="Roboto Slab"/>
              <a:sym typeface="Roboto Slab"/>
            </a:endParaRPr>
          </a:p>
        </p:txBody>
      </p:sp>
      <p:sp>
        <p:nvSpPr>
          <p:cNvPr id="93" name="Shape 93"/>
          <p:cNvSpPr txBox="1"/>
          <p:nvPr>
            <p:ph idx="1" type="subTitle"/>
          </p:nvPr>
        </p:nvSpPr>
        <p:spPr>
          <a:xfrm>
            <a:off x="531550" y="5140225"/>
            <a:ext cx="5156100" cy="67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2400">
                <a:solidFill>
                  <a:srgbClr val="FFFFFF"/>
                </a:solidFill>
                <a:latin typeface="Roboto Black"/>
                <a:ea typeface="Roboto Black"/>
                <a:cs typeface="Roboto Black"/>
                <a:sym typeface="Roboto Black"/>
              </a:rPr>
              <a:t>Google I/O Extended Yangon</a:t>
            </a:r>
            <a:endParaRPr sz="2400">
              <a:solidFill>
                <a:srgbClr val="FFFFFF"/>
              </a:solidFill>
              <a:latin typeface="Roboto Black"/>
              <a:ea typeface="Roboto Black"/>
              <a:cs typeface="Roboto Black"/>
              <a:sym typeface="Roboto Black"/>
            </a:endParaRPr>
          </a:p>
          <a:p>
            <a:pPr indent="0" lvl="0" marL="0">
              <a:lnSpc>
                <a:spcPct val="100000"/>
              </a:lnSpc>
              <a:spcBef>
                <a:spcPts val="0"/>
              </a:spcBef>
              <a:spcAft>
                <a:spcPts val="0"/>
              </a:spcAft>
              <a:buNone/>
            </a:pPr>
            <a:r>
              <a:rPr lang="en" sz="2400">
                <a:solidFill>
                  <a:srgbClr val="FFFFFF"/>
                </a:solidFill>
                <a:latin typeface="Roboto Black"/>
                <a:ea typeface="Roboto Black"/>
                <a:cs typeface="Roboto Black"/>
                <a:sym typeface="Roboto Black"/>
              </a:rPr>
              <a:t>8th July 2018</a:t>
            </a:r>
            <a:endParaRPr sz="2400">
              <a:solidFill>
                <a:srgbClr val="FFFFFF"/>
              </a:solidFill>
              <a:latin typeface="Roboto Black"/>
              <a:ea typeface="Roboto Black"/>
              <a:cs typeface="Roboto Black"/>
              <a:sym typeface="Roboto Black"/>
            </a:endParaRPr>
          </a:p>
        </p:txBody>
      </p:sp>
      <p:sp>
        <p:nvSpPr>
          <p:cNvPr id="94" name="Shape 9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95" name="Shape 95"/>
          <p:cNvPicPr preferRelativeResize="0"/>
          <p:nvPr/>
        </p:nvPicPr>
        <p:blipFill>
          <a:blip r:embed="rId4">
            <a:alphaModFix/>
          </a:blip>
          <a:stretch>
            <a:fillRect/>
          </a:stretch>
        </p:blipFill>
        <p:spPr>
          <a:xfrm>
            <a:off x="7247700" y="4481550"/>
            <a:ext cx="1491124" cy="1491125"/>
          </a:xfrm>
          <a:prstGeom prst="rect">
            <a:avLst/>
          </a:prstGeom>
          <a:noFill/>
          <a:ln>
            <a:noFill/>
          </a:ln>
        </p:spPr>
      </p:pic>
      <p:sp>
        <p:nvSpPr>
          <p:cNvPr id="96" name="Shape 96"/>
          <p:cNvSpPr txBox="1"/>
          <p:nvPr/>
        </p:nvSpPr>
        <p:spPr>
          <a:xfrm>
            <a:off x="6275013" y="6332700"/>
            <a:ext cx="3436500" cy="52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FFFFFF"/>
                </a:solidFill>
                <a:latin typeface="Lato"/>
                <a:ea typeface="Lato"/>
                <a:cs typeface="Lato"/>
                <a:sym typeface="Lato"/>
              </a:rPr>
              <a:t>Photo by Dmitri Popov on Unsplash</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59" name="Shape 159"/>
          <p:cNvSpPr txBox="1"/>
          <p:nvPr/>
        </p:nvSpPr>
        <p:spPr>
          <a:xfrm>
            <a:off x="696850" y="3153108"/>
            <a:ext cx="8024100" cy="8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900">
                <a:latin typeface="Roboto Mono"/>
                <a:ea typeface="Roboto Mono"/>
                <a:cs typeface="Roboto Mono"/>
                <a:sym typeface="Roboto Mono"/>
              </a:rPr>
              <a:t>&lt;</a:t>
            </a:r>
            <a:r>
              <a:rPr b="1" lang="en" sz="1900">
                <a:solidFill>
                  <a:srgbClr val="999999"/>
                </a:solidFill>
                <a:latin typeface="Roboto Mono"/>
                <a:ea typeface="Roboto Mono"/>
                <a:cs typeface="Roboto Mono"/>
                <a:sym typeface="Roboto Mono"/>
              </a:rPr>
              <a:t>Button</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solidFill>
                  <a:srgbClr val="999999"/>
                </a:solidFill>
                <a:latin typeface="Roboto Mono"/>
                <a:ea typeface="Roboto Mono"/>
                <a:cs typeface="Roboto Mono"/>
                <a:sym typeface="Roboto Mono"/>
              </a:rPr>
              <a:t>android:id="@+id/buttonB" ...  </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latin typeface="Roboto Mono"/>
                <a:ea typeface="Roboto Mono"/>
                <a:cs typeface="Roboto Mono"/>
                <a:sym typeface="Roboto Mono"/>
              </a:rPr>
              <a:t>app:layout_constraint</a:t>
            </a:r>
            <a:r>
              <a:rPr b="1" lang="en" sz="1900">
                <a:solidFill>
                  <a:schemeClr val="dk1"/>
                </a:solidFill>
                <a:highlight>
                  <a:schemeClr val="accent3"/>
                </a:highlight>
                <a:latin typeface="Roboto Mono"/>
                <a:ea typeface="Roboto Mono"/>
                <a:cs typeface="Roboto Mono"/>
                <a:sym typeface="Roboto Mono"/>
              </a:rPr>
              <a:t>   </a:t>
            </a:r>
            <a:r>
              <a:rPr b="1" lang="en" sz="1900">
                <a:latin typeface="Roboto Mono"/>
                <a:ea typeface="Roboto Mono"/>
                <a:cs typeface="Roboto Mono"/>
                <a:sym typeface="Roboto Mono"/>
              </a:rPr>
              <a:t>_to</a:t>
            </a:r>
            <a:r>
              <a:rPr b="1" lang="en" sz="1900">
                <a:highlight>
                  <a:schemeClr val="accent3"/>
                </a:highlight>
                <a:latin typeface="Roboto Mono"/>
                <a:ea typeface="Roboto Mono"/>
                <a:cs typeface="Roboto Mono"/>
                <a:sym typeface="Roboto Mono"/>
              </a:rPr>
              <a:t>   </a:t>
            </a:r>
            <a:r>
              <a:rPr b="1" lang="en" sz="1900">
                <a:latin typeface="Roboto Mono"/>
                <a:ea typeface="Roboto Mono"/>
                <a:cs typeface="Roboto Mono"/>
                <a:sym typeface="Roboto Mono"/>
              </a:rPr>
              <a:t>Of="@+id/buttonA"</a:t>
            </a:r>
            <a:endParaRPr b="1" sz="2100">
              <a:latin typeface="Roboto Mono"/>
              <a:ea typeface="Roboto Mono"/>
              <a:cs typeface="Roboto Mono"/>
              <a:sym typeface="Roboto Mono"/>
            </a:endParaRPr>
          </a:p>
          <a:p>
            <a:pPr indent="0" lvl="0" marL="0" rtl="0">
              <a:spcBef>
                <a:spcPts val="0"/>
              </a:spcBef>
              <a:spcAft>
                <a:spcPts val="0"/>
              </a:spcAft>
              <a:buNone/>
            </a:pPr>
            <a:r>
              <a:rPr b="1" lang="en" sz="1900">
                <a:latin typeface="Roboto Mono"/>
                <a:ea typeface="Roboto Mono"/>
                <a:cs typeface="Roboto Mono"/>
                <a:sym typeface="Roboto Mono"/>
              </a:rPr>
              <a:t> /&gt;</a:t>
            </a:r>
            <a:endParaRPr b="1" sz="1900">
              <a:latin typeface="Roboto Mono"/>
              <a:ea typeface="Roboto Mono"/>
              <a:cs typeface="Roboto Mono"/>
              <a:sym typeface="Roboto Mono"/>
            </a:endParaRPr>
          </a:p>
          <a:p>
            <a:pPr indent="0" lvl="0" marL="0" rtl="0" algn="ctr">
              <a:spcBef>
                <a:spcPts val="0"/>
              </a:spcBef>
              <a:spcAft>
                <a:spcPts val="0"/>
              </a:spcAft>
              <a:buNone/>
            </a:pPr>
            <a:r>
              <a:t/>
            </a:r>
            <a:endParaRPr b="1" sz="1900">
              <a:latin typeface="Roboto Mono"/>
              <a:ea typeface="Roboto Mono"/>
              <a:cs typeface="Roboto Mono"/>
              <a:sym typeface="Roboto Mono"/>
            </a:endParaRPr>
          </a:p>
          <a:p>
            <a:pPr indent="0" lvl="0" marL="0" rtl="0" algn="ctr">
              <a:spcBef>
                <a:spcPts val="0"/>
              </a:spcBef>
              <a:spcAft>
                <a:spcPts val="0"/>
              </a:spcAft>
              <a:buNone/>
            </a:pPr>
            <a:r>
              <a:t/>
            </a:r>
            <a:endParaRPr b="1" sz="1600">
              <a:latin typeface="Roboto Mono"/>
              <a:ea typeface="Roboto Mono"/>
              <a:cs typeface="Roboto Mono"/>
              <a:sym typeface="Roboto Mono"/>
            </a:endParaRPr>
          </a:p>
          <a:p>
            <a:pPr indent="0" lvl="0" marL="0" rtl="0" algn="ctr">
              <a:spcBef>
                <a:spcPts val="0"/>
              </a:spcBef>
              <a:spcAft>
                <a:spcPts val="0"/>
              </a:spcAft>
              <a:buNone/>
            </a:pPr>
            <a:r>
              <a:t/>
            </a:r>
            <a:endParaRPr b="1" sz="1900">
              <a:latin typeface="Roboto Mono"/>
              <a:ea typeface="Roboto Mono"/>
              <a:cs typeface="Roboto Mono"/>
              <a:sym typeface="Roboto Mono"/>
            </a:endParaRPr>
          </a:p>
        </p:txBody>
      </p:sp>
      <p:sp>
        <p:nvSpPr>
          <p:cNvPr id="160" name="Shape 160"/>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cxnSp>
        <p:nvCxnSpPr>
          <p:cNvPr id="161" name="Shape 161"/>
          <p:cNvCxnSpPr>
            <a:stCxn id="162" idx="0"/>
          </p:cNvCxnSpPr>
          <p:nvPr/>
        </p:nvCxnSpPr>
        <p:spPr>
          <a:xfrm flipH="1" rot="10800000">
            <a:off x="3668525" y="4188800"/>
            <a:ext cx="778800" cy="876000"/>
          </a:xfrm>
          <a:prstGeom prst="straightConnector1">
            <a:avLst/>
          </a:prstGeom>
          <a:noFill/>
          <a:ln cap="flat" cmpd="sng" w="38100">
            <a:solidFill>
              <a:schemeClr val="dk2"/>
            </a:solidFill>
            <a:prstDash val="solid"/>
            <a:round/>
            <a:headEnd len="med" w="med" type="none"/>
            <a:tailEnd len="med" w="med" type="triangle"/>
          </a:ln>
        </p:spPr>
      </p:cxnSp>
      <p:cxnSp>
        <p:nvCxnSpPr>
          <p:cNvPr id="163" name="Shape 163"/>
          <p:cNvCxnSpPr/>
          <p:nvPr/>
        </p:nvCxnSpPr>
        <p:spPr>
          <a:xfrm rot="10800000">
            <a:off x="5420575" y="4188825"/>
            <a:ext cx="753000" cy="944400"/>
          </a:xfrm>
          <a:prstGeom prst="straightConnector1">
            <a:avLst/>
          </a:prstGeom>
          <a:noFill/>
          <a:ln cap="flat" cmpd="sng" w="38100">
            <a:solidFill>
              <a:schemeClr val="dk2"/>
            </a:solidFill>
            <a:prstDash val="solid"/>
            <a:round/>
            <a:headEnd len="med" w="med" type="none"/>
            <a:tailEnd len="med" w="med" type="triangle"/>
          </a:ln>
        </p:spPr>
      </p:cxnSp>
      <p:sp>
        <p:nvSpPr>
          <p:cNvPr id="162" name="Shape 162"/>
          <p:cNvSpPr txBox="1"/>
          <p:nvPr/>
        </p:nvSpPr>
        <p:spPr>
          <a:xfrm>
            <a:off x="2327075" y="5064800"/>
            <a:ext cx="26829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Lato"/>
                <a:ea typeface="Lato"/>
                <a:cs typeface="Lato"/>
                <a:sym typeface="Lato"/>
              </a:rPr>
              <a:t>buttonB’s side</a:t>
            </a:r>
            <a:endParaRPr sz="1800">
              <a:latin typeface="Lato"/>
              <a:ea typeface="Lato"/>
              <a:cs typeface="Lato"/>
              <a:sym typeface="Lato"/>
            </a:endParaRPr>
          </a:p>
          <a:p>
            <a:pPr indent="0" lvl="0" marL="0">
              <a:spcBef>
                <a:spcPts val="0"/>
              </a:spcBef>
              <a:spcAft>
                <a:spcPts val="0"/>
              </a:spcAft>
              <a:buNone/>
            </a:pPr>
            <a:r>
              <a:rPr lang="en" sz="1800">
                <a:latin typeface="Lato"/>
                <a:ea typeface="Lato"/>
                <a:cs typeface="Lato"/>
                <a:sym typeface="Lato"/>
              </a:rPr>
              <a:t>(top,bottom,start,end)</a:t>
            </a:r>
            <a:endParaRPr sz="1800">
              <a:latin typeface="Lato"/>
              <a:ea typeface="Lato"/>
              <a:cs typeface="Lato"/>
              <a:sym typeface="Lato"/>
            </a:endParaRPr>
          </a:p>
        </p:txBody>
      </p:sp>
      <p:sp>
        <p:nvSpPr>
          <p:cNvPr id="164" name="Shape 164"/>
          <p:cNvSpPr txBox="1"/>
          <p:nvPr/>
        </p:nvSpPr>
        <p:spPr>
          <a:xfrm>
            <a:off x="5283725" y="5064800"/>
            <a:ext cx="2682900" cy="85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Lato"/>
                <a:ea typeface="Lato"/>
                <a:cs typeface="Lato"/>
                <a:sym typeface="Lato"/>
              </a:rPr>
              <a:t>buttonA’s side</a:t>
            </a:r>
            <a:endParaRPr sz="1800">
              <a:latin typeface="Lato"/>
              <a:ea typeface="Lato"/>
              <a:cs typeface="Lato"/>
              <a:sym typeface="Lato"/>
            </a:endParaRPr>
          </a:p>
          <a:p>
            <a:pPr indent="0" lvl="0" marL="0" rtl="0">
              <a:spcBef>
                <a:spcPts val="0"/>
              </a:spcBef>
              <a:spcAft>
                <a:spcPts val="0"/>
              </a:spcAft>
              <a:buNone/>
            </a:pPr>
            <a:r>
              <a:rPr lang="en" sz="1800">
                <a:latin typeface="Lato"/>
                <a:ea typeface="Lato"/>
                <a:cs typeface="Lato"/>
                <a:sym typeface="Lato"/>
              </a:rPr>
              <a:t>(top,bottom,start,end)</a:t>
            </a:r>
            <a:endParaRPr sz="1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70" name="Shape 170"/>
          <p:cNvSpPr txBox="1"/>
          <p:nvPr/>
        </p:nvSpPr>
        <p:spPr>
          <a:xfrm>
            <a:off x="736275" y="4508275"/>
            <a:ext cx="8193900" cy="8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900">
                <a:solidFill>
                  <a:srgbClr val="999999"/>
                </a:solidFill>
                <a:latin typeface="Roboto Mono"/>
                <a:ea typeface="Roboto Mono"/>
                <a:cs typeface="Roboto Mono"/>
                <a:sym typeface="Roboto Mono"/>
              </a:rPr>
              <a:t>&lt;Button</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solidFill>
                  <a:srgbClr val="999999"/>
                </a:solidFill>
                <a:latin typeface="Roboto Mono"/>
                <a:ea typeface="Roboto Mono"/>
                <a:cs typeface="Roboto Mono"/>
                <a:sym typeface="Roboto Mono"/>
              </a:rPr>
              <a:t>android:id="@+id/buttonB" ...            </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latin typeface="Roboto Mono"/>
                <a:ea typeface="Roboto Mono"/>
                <a:cs typeface="Roboto Mono"/>
                <a:sym typeface="Roboto Mono"/>
              </a:rPr>
              <a:t>app:layout_constraint</a:t>
            </a:r>
            <a:r>
              <a:rPr b="1" lang="en" sz="1900">
                <a:highlight>
                  <a:schemeClr val="accent3"/>
                </a:highlight>
                <a:latin typeface="Roboto Mono"/>
                <a:ea typeface="Roboto Mono"/>
                <a:cs typeface="Roboto Mono"/>
                <a:sym typeface="Roboto Mono"/>
              </a:rPr>
              <a:t>Top</a:t>
            </a:r>
            <a:r>
              <a:rPr b="1" lang="en" sz="1900">
                <a:latin typeface="Roboto Mono"/>
                <a:ea typeface="Roboto Mono"/>
                <a:cs typeface="Roboto Mono"/>
                <a:sym typeface="Roboto Mono"/>
              </a:rPr>
              <a:t>_to</a:t>
            </a:r>
            <a:r>
              <a:rPr b="1" lang="en" sz="1900">
                <a:highlight>
                  <a:schemeClr val="accent3"/>
                </a:highlight>
                <a:latin typeface="Roboto Mono"/>
                <a:ea typeface="Roboto Mono"/>
                <a:cs typeface="Roboto Mono"/>
                <a:sym typeface="Roboto Mono"/>
              </a:rPr>
              <a:t>Bottom</a:t>
            </a:r>
            <a:r>
              <a:rPr b="1" lang="en" sz="1900">
                <a:latin typeface="Roboto Mono"/>
                <a:ea typeface="Roboto Mono"/>
                <a:cs typeface="Roboto Mono"/>
                <a:sym typeface="Roboto Mono"/>
              </a:rPr>
              <a:t>Of="@+id/buttonA"</a:t>
            </a:r>
            <a:endParaRPr b="1" sz="1900">
              <a:latin typeface="Roboto Mono"/>
              <a:ea typeface="Roboto Mono"/>
              <a:cs typeface="Roboto Mono"/>
              <a:sym typeface="Roboto Mono"/>
            </a:endParaRPr>
          </a:p>
          <a:p>
            <a:pPr indent="0" lvl="0" marL="0" rtl="0">
              <a:spcBef>
                <a:spcPts val="0"/>
              </a:spcBef>
              <a:spcAft>
                <a:spcPts val="0"/>
              </a:spcAft>
              <a:buNone/>
            </a:pPr>
            <a:r>
              <a:rPr b="1" lang="en" sz="1900">
                <a:solidFill>
                  <a:srgbClr val="999999"/>
                </a:solidFill>
                <a:latin typeface="Roboto Mono"/>
                <a:ea typeface="Roboto Mono"/>
                <a:cs typeface="Roboto Mono"/>
                <a:sym typeface="Roboto Mono"/>
              </a:rPr>
              <a:t> /&gt;</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6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p:txBody>
      </p:sp>
      <p:sp>
        <p:nvSpPr>
          <p:cNvPr id="171" name="Shape 171"/>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
        <p:nvSpPr>
          <p:cNvPr id="172" name="Shape 172"/>
          <p:cNvSpPr/>
          <p:nvPr/>
        </p:nvSpPr>
        <p:spPr>
          <a:xfrm>
            <a:off x="3557625" y="2168188"/>
            <a:ext cx="1396200" cy="85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2400">
                <a:latin typeface="Roboto"/>
                <a:ea typeface="Roboto"/>
                <a:cs typeface="Roboto"/>
                <a:sym typeface="Roboto"/>
              </a:rPr>
              <a:t>A</a:t>
            </a:r>
            <a:endParaRPr b="1" sz="2400">
              <a:latin typeface="Roboto"/>
              <a:ea typeface="Roboto"/>
              <a:cs typeface="Roboto"/>
              <a:sym typeface="Roboto"/>
            </a:endParaRPr>
          </a:p>
        </p:txBody>
      </p:sp>
      <p:sp>
        <p:nvSpPr>
          <p:cNvPr id="173" name="Shape 173"/>
          <p:cNvSpPr/>
          <p:nvPr/>
        </p:nvSpPr>
        <p:spPr>
          <a:xfrm>
            <a:off x="3557625" y="3558350"/>
            <a:ext cx="1396200" cy="85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B</a:t>
            </a:r>
            <a:endParaRPr b="1" sz="2400">
              <a:latin typeface="Roboto"/>
              <a:ea typeface="Roboto"/>
              <a:cs typeface="Roboto"/>
              <a:sym typeface="Roboto"/>
            </a:endParaRPr>
          </a:p>
        </p:txBody>
      </p:sp>
      <p:cxnSp>
        <p:nvCxnSpPr>
          <p:cNvPr id="174" name="Shape 174"/>
          <p:cNvCxnSpPr>
            <a:stCxn id="173" idx="0"/>
            <a:endCxn id="172" idx="2"/>
          </p:cNvCxnSpPr>
          <p:nvPr/>
        </p:nvCxnSpPr>
        <p:spPr>
          <a:xfrm rot="10800000">
            <a:off x="4255725" y="3025850"/>
            <a:ext cx="0" cy="532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80" name="Shape 180"/>
          <p:cNvSpPr txBox="1"/>
          <p:nvPr/>
        </p:nvSpPr>
        <p:spPr>
          <a:xfrm>
            <a:off x="736275" y="4658850"/>
            <a:ext cx="8193900" cy="8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900">
                <a:solidFill>
                  <a:srgbClr val="999999"/>
                </a:solidFill>
                <a:latin typeface="Roboto Mono"/>
                <a:ea typeface="Roboto Mono"/>
                <a:cs typeface="Roboto Mono"/>
                <a:sym typeface="Roboto Mono"/>
              </a:rPr>
              <a:t>&lt;Button</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solidFill>
                  <a:srgbClr val="999999"/>
                </a:solidFill>
                <a:latin typeface="Roboto Mono"/>
                <a:ea typeface="Roboto Mono"/>
                <a:cs typeface="Roboto Mono"/>
                <a:sym typeface="Roboto Mono"/>
              </a:rPr>
              <a:t>android:id="@+id/buttonB" ...   </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latin typeface="Roboto Mono"/>
                <a:ea typeface="Roboto Mono"/>
                <a:cs typeface="Roboto Mono"/>
                <a:sym typeface="Roboto Mono"/>
              </a:rPr>
              <a:t>app:layout_constraint</a:t>
            </a:r>
            <a:r>
              <a:rPr b="1" lang="en" sz="1900">
                <a:highlight>
                  <a:schemeClr val="accent3"/>
                </a:highlight>
                <a:latin typeface="Roboto Mono"/>
                <a:ea typeface="Roboto Mono"/>
                <a:cs typeface="Roboto Mono"/>
                <a:sym typeface="Roboto Mono"/>
              </a:rPr>
              <a:t>Start</a:t>
            </a:r>
            <a:r>
              <a:rPr b="1" lang="en" sz="1900">
                <a:latin typeface="Roboto Mono"/>
                <a:ea typeface="Roboto Mono"/>
                <a:cs typeface="Roboto Mono"/>
                <a:sym typeface="Roboto Mono"/>
              </a:rPr>
              <a:t>_to</a:t>
            </a:r>
            <a:r>
              <a:rPr b="1" lang="en" sz="1900">
                <a:highlight>
                  <a:schemeClr val="accent3"/>
                </a:highlight>
                <a:latin typeface="Roboto Mono"/>
                <a:ea typeface="Roboto Mono"/>
                <a:cs typeface="Roboto Mono"/>
                <a:sym typeface="Roboto Mono"/>
              </a:rPr>
              <a:t>Start</a:t>
            </a:r>
            <a:r>
              <a:rPr b="1" lang="en" sz="1900">
                <a:latin typeface="Roboto Mono"/>
                <a:ea typeface="Roboto Mono"/>
                <a:cs typeface="Roboto Mono"/>
                <a:sym typeface="Roboto Mono"/>
              </a:rPr>
              <a:t>Of="@+id/buttonA"</a:t>
            </a:r>
            <a:endParaRPr b="1" sz="1900">
              <a:latin typeface="Roboto Mono"/>
              <a:ea typeface="Roboto Mono"/>
              <a:cs typeface="Roboto Mono"/>
              <a:sym typeface="Roboto Mono"/>
            </a:endParaRPr>
          </a:p>
          <a:p>
            <a:pPr indent="0" lvl="0" marL="0" rtl="0">
              <a:spcBef>
                <a:spcPts val="0"/>
              </a:spcBef>
              <a:spcAft>
                <a:spcPts val="0"/>
              </a:spcAft>
              <a:buNone/>
            </a:pPr>
            <a:r>
              <a:rPr b="1" lang="en" sz="1900">
                <a:solidFill>
                  <a:srgbClr val="999999"/>
                </a:solidFill>
                <a:latin typeface="Roboto Mono"/>
                <a:ea typeface="Roboto Mono"/>
                <a:cs typeface="Roboto Mono"/>
                <a:sym typeface="Roboto Mono"/>
              </a:rPr>
              <a:t> /&gt;</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6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p:txBody>
      </p:sp>
      <p:sp>
        <p:nvSpPr>
          <p:cNvPr id="181" name="Shape 181"/>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
        <p:nvSpPr>
          <p:cNvPr id="182" name="Shape 182"/>
          <p:cNvSpPr/>
          <p:nvPr/>
        </p:nvSpPr>
        <p:spPr>
          <a:xfrm>
            <a:off x="4105900" y="2168188"/>
            <a:ext cx="1396200" cy="85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A</a:t>
            </a:r>
            <a:endParaRPr b="1" sz="2400">
              <a:latin typeface="Roboto"/>
              <a:ea typeface="Roboto"/>
              <a:cs typeface="Roboto"/>
              <a:sym typeface="Roboto"/>
            </a:endParaRPr>
          </a:p>
        </p:txBody>
      </p:sp>
      <p:sp>
        <p:nvSpPr>
          <p:cNvPr id="183" name="Shape 183"/>
          <p:cNvSpPr/>
          <p:nvPr/>
        </p:nvSpPr>
        <p:spPr>
          <a:xfrm>
            <a:off x="4105900" y="3303475"/>
            <a:ext cx="1396200" cy="85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B</a:t>
            </a:r>
            <a:endParaRPr b="1" sz="2400">
              <a:latin typeface="Roboto"/>
              <a:ea typeface="Roboto"/>
              <a:cs typeface="Roboto"/>
              <a:sym typeface="Roboto"/>
            </a:endParaRPr>
          </a:p>
        </p:txBody>
      </p:sp>
      <p:sp>
        <p:nvSpPr>
          <p:cNvPr id="184" name="Shape 184"/>
          <p:cNvSpPr/>
          <p:nvPr/>
        </p:nvSpPr>
        <p:spPr>
          <a:xfrm>
            <a:off x="3641890" y="2724025"/>
            <a:ext cx="479100" cy="793950"/>
          </a:xfrm>
          <a:custGeom>
            <a:pathLst>
              <a:path extrusionOk="0" h="31758" w="19164">
                <a:moveTo>
                  <a:pt x="18617" y="31758"/>
                </a:moveTo>
                <a:cubicBezTo>
                  <a:pt x="15514" y="28986"/>
                  <a:pt x="-91" y="20418"/>
                  <a:pt x="0" y="15125"/>
                </a:cubicBezTo>
                <a:cubicBezTo>
                  <a:pt x="91" y="9832"/>
                  <a:pt x="15970" y="2521"/>
                  <a:pt x="19164" y="0"/>
                </a:cubicBezTo>
              </a:path>
            </a:pathLst>
          </a:custGeom>
          <a:noFill/>
          <a:ln cap="flat" cmpd="sng" w="38100">
            <a:solidFill>
              <a:schemeClr val="dk2"/>
            </a:solidFill>
            <a:prstDash val="solid"/>
            <a:round/>
            <a:headEnd len="med" w="med" type="none"/>
            <a:tailEnd len="med" w="med" type="stealth"/>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90" name="Shape 190"/>
          <p:cNvSpPr txBox="1"/>
          <p:nvPr/>
        </p:nvSpPr>
        <p:spPr>
          <a:xfrm>
            <a:off x="736275" y="5220100"/>
            <a:ext cx="8193900" cy="8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900">
                <a:solidFill>
                  <a:srgbClr val="999999"/>
                </a:solidFill>
                <a:latin typeface="Roboto Mono"/>
                <a:ea typeface="Roboto Mono"/>
                <a:cs typeface="Roboto Mono"/>
                <a:sym typeface="Roboto Mono"/>
              </a:rPr>
              <a:t>&lt;Button</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solidFill>
                  <a:srgbClr val="999999"/>
                </a:solidFill>
                <a:latin typeface="Roboto Mono"/>
                <a:ea typeface="Roboto Mono"/>
                <a:cs typeface="Roboto Mono"/>
                <a:sym typeface="Roboto Mono"/>
              </a:rPr>
              <a:t>android:id="@+id/buttonB" ...   </a:t>
            </a:r>
            <a:endParaRPr b="1" sz="1900">
              <a:solidFill>
                <a:srgbClr val="999999"/>
              </a:solidFill>
              <a:latin typeface="Roboto Mono"/>
              <a:ea typeface="Roboto Mono"/>
              <a:cs typeface="Roboto Mono"/>
              <a:sym typeface="Roboto Mono"/>
            </a:endParaRPr>
          </a:p>
          <a:p>
            <a:pPr indent="0" lvl="0" marL="457200" rtl="0">
              <a:spcBef>
                <a:spcPts val="0"/>
              </a:spcBef>
              <a:spcAft>
                <a:spcPts val="0"/>
              </a:spcAft>
              <a:buNone/>
            </a:pPr>
            <a:r>
              <a:rPr b="1" lang="en" sz="1900">
                <a:latin typeface="Roboto Mono"/>
                <a:ea typeface="Roboto Mono"/>
                <a:cs typeface="Roboto Mono"/>
                <a:sym typeface="Roboto Mono"/>
              </a:rPr>
              <a:t>app:layout_constraint</a:t>
            </a:r>
            <a:r>
              <a:rPr b="1" lang="en" sz="1900">
                <a:highlight>
                  <a:schemeClr val="accent3"/>
                </a:highlight>
                <a:latin typeface="Roboto Mono"/>
                <a:ea typeface="Roboto Mono"/>
                <a:cs typeface="Roboto Mono"/>
                <a:sym typeface="Roboto Mono"/>
              </a:rPr>
              <a:t>Start</a:t>
            </a:r>
            <a:r>
              <a:rPr b="1" lang="en" sz="1900">
                <a:latin typeface="Roboto Mono"/>
                <a:ea typeface="Roboto Mono"/>
                <a:cs typeface="Roboto Mono"/>
                <a:sym typeface="Roboto Mono"/>
              </a:rPr>
              <a:t>_to</a:t>
            </a:r>
            <a:r>
              <a:rPr b="1" lang="en" sz="1900">
                <a:highlight>
                  <a:schemeClr val="accent3"/>
                </a:highlight>
                <a:latin typeface="Roboto Mono"/>
                <a:ea typeface="Roboto Mono"/>
                <a:cs typeface="Roboto Mono"/>
                <a:sym typeface="Roboto Mono"/>
              </a:rPr>
              <a:t>Start</a:t>
            </a:r>
            <a:r>
              <a:rPr b="1" lang="en" sz="1900">
                <a:latin typeface="Roboto Mono"/>
                <a:ea typeface="Roboto Mono"/>
                <a:cs typeface="Roboto Mono"/>
                <a:sym typeface="Roboto Mono"/>
              </a:rPr>
              <a:t>Of="parent"</a:t>
            </a:r>
            <a:endParaRPr b="1" sz="1900">
              <a:latin typeface="Roboto Mono"/>
              <a:ea typeface="Roboto Mono"/>
              <a:cs typeface="Roboto Mono"/>
              <a:sym typeface="Roboto Mono"/>
            </a:endParaRPr>
          </a:p>
          <a:p>
            <a:pPr indent="0" lvl="0" marL="0" rtl="0">
              <a:spcBef>
                <a:spcPts val="0"/>
              </a:spcBef>
              <a:spcAft>
                <a:spcPts val="0"/>
              </a:spcAft>
              <a:buNone/>
            </a:pPr>
            <a:r>
              <a:rPr b="1" lang="en" sz="1900">
                <a:solidFill>
                  <a:srgbClr val="999999"/>
                </a:solidFill>
                <a:latin typeface="Roboto Mono"/>
                <a:ea typeface="Roboto Mono"/>
                <a:cs typeface="Roboto Mono"/>
                <a:sym typeface="Roboto Mono"/>
              </a:rPr>
              <a:t> /&gt;</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600">
              <a:solidFill>
                <a:srgbClr val="999999"/>
              </a:solidFill>
              <a:latin typeface="Roboto Mono"/>
              <a:ea typeface="Roboto Mono"/>
              <a:cs typeface="Roboto Mono"/>
              <a:sym typeface="Roboto Mono"/>
            </a:endParaRPr>
          </a:p>
          <a:p>
            <a:pPr indent="0" lvl="0" marL="0" rtl="0" algn="ctr">
              <a:spcBef>
                <a:spcPts val="0"/>
              </a:spcBef>
              <a:spcAft>
                <a:spcPts val="0"/>
              </a:spcAft>
              <a:buNone/>
            </a:pPr>
            <a:r>
              <a:t/>
            </a:r>
            <a:endParaRPr b="1" sz="1900">
              <a:solidFill>
                <a:srgbClr val="999999"/>
              </a:solidFill>
              <a:latin typeface="Roboto Mono"/>
              <a:ea typeface="Roboto Mono"/>
              <a:cs typeface="Roboto Mono"/>
              <a:sym typeface="Roboto Mono"/>
            </a:endParaRPr>
          </a:p>
        </p:txBody>
      </p:sp>
      <p:sp>
        <p:nvSpPr>
          <p:cNvPr id="191" name="Shape 191"/>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
        <p:nvSpPr>
          <p:cNvPr id="192" name="Shape 192"/>
          <p:cNvSpPr/>
          <p:nvPr/>
        </p:nvSpPr>
        <p:spPr>
          <a:xfrm>
            <a:off x="3222225" y="2012200"/>
            <a:ext cx="2067000" cy="32079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3222225" y="2933900"/>
            <a:ext cx="1096500" cy="67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B</a:t>
            </a:r>
            <a:endParaRPr b="1" sz="24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grpSp>
        <p:nvGrpSpPr>
          <p:cNvPr id="199" name="Shape 199"/>
          <p:cNvGrpSpPr/>
          <p:nvPr/>
        </p:nvGrpSpPr>
        <p:grpSpPr>
          <a:xfrm>
            <a:off x="1403100" y="3025200"/>
            <a:ext cx="6337800" cy="2532300"/>
            <a:chOff x="1403100" y="3025200"/>
            <a:chExt cx="6337800" cy="2532300"/>
          </a:xfrm>
        </p:grpSpPr>
        <p:sp>
          <p:nvSpPr>
            <p:cNvPr id="200" name="Shape 200"/>
            <p:cNvSpPr/>
            <p:nvPr/>
          </p:nvSpPr>
          <p:spPr>
            <a:xfrm>
              <a:off x="1403100" y="3025200"/>
              <a:ext cx="6337800" cy="253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1" name="Shape 201"/>
            <p:cNvPicPr preferRelativeResize="0"/>
            <p:nvPr/>
          </p:nvPicPr>
          <p:blipFill>
            <a:blip r:embed="rId3">
              <a:alphaModFix/>
            </a:blip>
            <a:stretch>
              <a:fillRect/>
            </a:stretch>
          </p:blipFill>
          <p:spPr>
            <a:xfrm>
              <a:off x="1692375" y="3498463"/>
              <a:ext cx="5467350" cy="1476375"/>
            </a:xfrm>
            <a:prstGeom prst="rect">
              <a:avLst/>
            </a:prstGeom>
            <a:noFill/>
            <a:ln>
              <a:noFill/>
            </a:ln>
          </p:spPr>
        </p:pic>
      </p:grpSp>
      <p:sp>
        <p:nvSpPr>
          <p:cNvPr id="202" name="Shape 202"/>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graphicFrame>
        <p:nvGraphicFramePr>
          <p:cNvPr id="208" name="Shape 208"/>
          <p:cNvGraphicFramePr/>
          <p:nvPr/>
        </p:nvGraphicFramePr>
        <p:xfrm>
          <a:off x="545100" y="2247992"/>
          <a:ext cx="3000000" cy="3000000"/>
        </p:xfrm>
        <a:graphic>
          <a:graphicData uri="http://schemas.openxmlformats.org/drawingml/2006/table">
            <a:tbl>
              <a:tblPr>
                <a:noFill/>
                <a:tableStyleId>{C9BDE2A7-F49A-4AF9-92FA-0444BD9B1DFB}</a:tableStyleId>
              </a:tblPr>
              <a:tblGrid>
                <a:gridCol w="4105450"/>
                <a:gridCol w="4105450"/>
              </a:tblGrid>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layout_constraintLeft_toLeftOf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layout_constraintBottom_toTopOf</a:t>
                      </a:r>
                      <a:endParaRPr b="1" sz="1500">
                        <a:latin typeface="Roboto Mono"/>
                        <a:ea typeface="Roboto Mono"/>
                        <a:cs typeface="Roboto Mono"/>
                        <a:sym typeface="Roboto Mono"/>
                      </a:endParaRPr>
                    </a:p>
                  </a:txBody>
                  <a:tcPr marT="121900" marB="121900" marR="91425" marL="91425"/>
                </a:tc>
              </a:tr>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layout_constraintLeft_toRightOf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layout_constraintBottom_toBottomOf</a:t>
                      </a:r>
                      <a:endParaRPr b="1" sz="1500">
                        <a:latin typeface="Roboto Mono"/>
                        <a:ea typeface="Roboto Mono"/>
                        <a:cs typeface="Roboto Mono"/>
                        <a:sym typeface="Roboto Mono"/>
                      </a:endParaRPr>
                    </a:p>
                  </a:txBody>
                  <a:tcPr marT="121900" marB="121900" marR="91425" marL="91425"/>
                </a:tc>
              </a:tr>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layout_constraintRight_toLeftOf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layout_constraintStart_toEndOf</a:t>
                      </a:r>
                      <a:endParaRPr b="1" sz="1500">
                        <a:latin typeface="Roboto Mono"/>
                        <a:ea typeface="Roboto Mono"/>
                        <a:cs typeface="Roboto Mono"/>
                        <a:sym typeface="Roboto Mono"/>
                      </a:endParaRPr>
                    </a:p>
                  </a:txBody>
                  <a:tcPr marT="121900" marB="121900" marR="91425" marL="91425"/>
                </a:tc>
              </a:tr>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layout_constraintRight_toRightOf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layout_constraintStart_toStartOf</a:t>
                      </a:r>
                      <a:endParaRPr b="1" sz="1500">
                        <a:latin typeface="Roboto Mono"/>
                        <a:ea typeface="Roboto Mono"/>
                        <a:cs typeface="Roboto Mono"/>
                        <a:sym typeface="Roboto Mono"/>
                      </a:endParaRPr>
                    </a:p>
                  </a:txBody>
                  <a:tcPr marT="121900" marB="121900" marR="91425" marL="91425"/>
                </a:tc>
              </a:tr>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layout_constraintTop_toTopOf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layout_constraintEnd_toStartOf</a:t>
                      </a:r>
                      <a:endParaRPr b="1" sz="1500">
                        <a:latin typeface="Roboto Mono"/>
                        <a:ea typeface="Roboto Mono"/>
                        <a:cs typeface="Roboto Mono"/>
                        <a:sym typeface="Roboto Mono"/>
                      </a:endParaRPr>
                    </a:p>
                  </a:txBody>
                  <a:tcPr marT="121900" marB="121900" marR="91425" marL="91425"/>
                </a:tc>
              </a:tr>
              <a:tr h="554625">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layout_constraintTop_toBottomOf</a:t>
                      </a:r>
                      <a:endParaRPr b="1" sz="1500">
                        <a:latin typeface="Roboto Mono"/>
                        <a:ea typeface="Roboto Mono"/>
                        <a:cs typeface="Roboto Mono"/>
                        <a:sym typeface="Roboto Mono"/>
                      </a:endParaRPr>
                    </a:p>
                  </a:txBody>
                  <a:tcPr marT="121900" marB="121900" marR="91425" marL="91425"/>
                </a:tc>
                <a:tc>
                  <a:txBody>
                    <a:bodyPr>
                      <a:noAutofit/>
                    </a:bodyPr>
                    <a:lstStyle/>
                    <a:p>
                      <a:pPr indent="0" lvl="0" marL="0" rtl="0">
                        <a:spcBef>
                          <a:spcPts val="0"/>
                        </a:spcBef>
                        <a:spcAft>
                          <a:spcPts val="0"/>
                        </a:spcAft>
                        <a:buNone/>
                      </a:pPr>
                      <a:r>
                        <a:rPr b="1" lang="en" sz="1500">
                          <a:latin typeface="Roboto Mono"/>
                          <a:ea typeface="Roboto Mono"/>
                          <a:cs typeface="Roboto Mono"/>
                          <a:sym typeface="Roboto Mono"/>
                        </a:rPr>
                        <a:t>layout_constraintEnd_toEndOf</a:t>
                      </a:r>
                      <a:endParaRPr b="1" sz="1500">
                        <a:latin typeface="Roboto Mono"/>
                        <a:ea typeface="Roboto Mono"/>
                        <a:cs typeface="Roboto Mono"/>
                        <a:sym typeface="Roboto Mono"/>
                      </a:endParaRPr>
                    </a:p>
                  </a:txBody>
                  <a:tcPr marT="121900" marB="121900" marR="91425" marL="91425"/>
                </a:tc>
              </a:tr>
              <a:tr h="554625">
                <a:tc gridSpan="2">
                  <a:txBody>
                    <a:bodyPr>
                      <a:noAutofit/>
                    </a:bodyPr>
                    <a:lstStyle/>
                    <a:p>
                      <a:pPr indent="0" lvl="0" marL="0" rtl="0" algn="ctr">
                        <a:spcBef>
                          <a:spcPts val="0"/>
                        </a:spcBef>
                        <a:spcAft>
                          <a:spcPts val="0"/>
                        </a:spcAft>
                        <a:buNone/>
                      </a:pPr>
                      <a:r>
                        <a:rPr b="1" lang="en" sz="1500">
                          <a:latin typeface="Roboto Mono"/>
                          <a:ea typeface="Roboto Mono"/>
                          <a:cs typeface="Roboto Mono"/>
                          <a:sym typeface="Roboto Mono"/>
                        </a:rPr>
                        <a:t>layout_constraintBaseline_toBaselineOf</a:t>
                      </a:r>
                      <a:endParaRPr b="1" sz="1500">
                        <a:latin typeface="Roboto Mono"/>
                        <a:ea typeface="Roboto Mono"/>
                        <a:cs typeface="Roboto Mono"/>
                        <a:sym typeface="Roboto Mono"/>
                      </a:endParaRPr>
                    </a:p>
                  </a:txBody>
                  <a:tcPr marT="121900" marB="121900" marR="91425" marL="91425"/>
                </a:tc>
                <a:tc hMerge="1"/>
              </a:tr>
            </a:tbl>
          </a:graphicData>
        </a:graphic>
      </p:graphicFrame>
      <p:sp>
        <p:nvSpPr>
          <p:cNvPr id="209" name="Shape 20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15" name="Shape 215"/>
          <p:cNvSpPr txBox="1"/>
          <p:nvPr/>
        </p:nvSpPr>
        <p:spPr>
          <a:xfrm>
            <a:off x="736275" y="2044450"/>
            <a:ext cx="8193900" cy="3899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2400">
                <a:latin typeface="Lato"/>
                <a:ea typeface="Lato"/>
                <a:cs typeface="Lato"/>
                <a:sym typeface="Lato"/>
              </a:rPr>
              <a:t>Things to note</a:t>
            </a:r>
            <a:endParaRPr b="1"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381000" lvl="0" marL="457200" rtl="0">
              <a:lnSpc>
                <a:spcPct val="115000"/>
              </a:lnSpc>
              <a:spcBef>
                <a:spcPts val="0"/>
              </a:spcBef>
              <a:spcAft>
                <a:spcPts val="0"/>
              </a:spcAft>
              <a:buSzPts val="2400"/>
              <a:buFont typeface="Lato"/>
              <a:buChar char="●"/>
            </a:pPr>
            <a:r>
              <a:rPr lang="en" sz="2400">
                <a:latin typeface="Lato"/>
                <a:ea typeface="Lato"/>
                <a:cs typeface="Lato"/>
                <a:sym typeface="Lato"/>
              </a:rPr>
              <a:t>One vertical constraint and one horizontal constraint should be added</a:t>
            </a:r>
            <a:endParaRPr sz="2400">
              <a:latin typeface="Lato"/>
              <a:ea typeface="Lato"/>
              <a:cs typeface="Lato"/>
              <a:sym typeface="Lato"/>
            </a:endParaRPr>
          </a:p>
          <a:p>
            <a:pPr indent="-381000" lvl="0" marL="457200" rtl="0">
              <a:lnSpc>
                <a:spcPct val="115000"/>
              </a:lnSpc>
              <a:spcBef>
                <a:spcPts val="0"/>
              </a:spcBef>
              <a:spcAft>
                <a:spcPts val="0"/>
              </a:spcAft>
              <a:buSzPts val="2400"/>
              <a:buFont typeface="Lato"/>
              <a:buChar char="●"/>
            </a:pPr>
            <a:r>
              <a:rPr lang="en" sz="2400">
                <a:latin typeface="Lato"/>
                <a:ea typeface="Lato"/>
                <a:cs typeface="Lato"/>
                <a:sym typeface="Lato"/>
              </a:rPr>
              <a:t>If not, Top left is default</a:t>
            </a:r>
            <a:endParaRPr sz="2400">
              <a:latin typeface="Lato"/>
              <a:ea typeface="Lato"/>
              <a:cs typeface="Lato"/>
              <a:sym typeface="Lato"/>
            </a:endParaRPr>
          </a:p>
          <a:p>
            <a:pPr indent="-381000" lvl="0" marL="457200" rtl="0">
              <a:lnSpc>
                <a:spcPct val="115000"/>
              </a:lnSpc>
              <a:spcBef>
                <a:spcPts val="0"/>
              </a:spcBef>
              <a:spcAft>
                <a:spcPts val="0"/>
              </a:spcAft>
              <a:buSzPts val="2400"/>
              <a:buFont typeface="Lato"/>
              <a:buChar char="●"/>
            </a:pPr>
            <a:r>
              <a:rPr lang="en" sz="2400">
                <a:latin typeface="Lato"/>
                <a:ea typeface="Lato"/>
                <a:cs typeface="Lato"/>
                <a:sym typeface="Lato"/>
              </a:rPr>
              <a:t>Only 1 constraint for each side</a:t>
            </a:r>
            <a:endParaRPr sz="2400">
              <a:latin typeface="Lato"/>
              <a:ea typeface="Lato"/>
              <a:cs typeface="Lato"/>
              <a:sym typeface="Lato"/>
            </a:endParaRPr>
          </a:p>
          <a:p>
            <a:pPr indent="-381000" lvl="0" marL="457200" rtl="0">
              <a:lnSpc>
                <a:spcPct val="115000"/>
              </a:lnSpc>
              <a:spcBef>
                <a:spcPts val="0"/>
              </a:spcBef>
              <a:spcAft>
                <a:spcPts val="0"/>
              </a:spcAft>
              <a:buSzPts val="2400"/>
              <a:buFont typeface="Lato"/>
              <a:buChar char="●"/>
            </a:pPr>
            <a:r>
              <a:rPr lang="en" sz="2400">
                <a:latin typeface="Lato"/>
                <a:ea typeface="Lato"/>
                <a:cs typeface="Lato"/>
                <a:sym typeface="Lato"/>
              </a:rPr>
              <a:t>No </a:t>
            </a:r>
            <a:r>
              <a:rPr lang="en" sz="2400">
                <a:solidFill>
                  <a:schemeClr val="dk1"/>
                </a:solidFill>
                <a:latin typeface="Lato"/>
                <a:ea typeface="Lato"/>
                <a:cs typeface="Lato"/>
                <a:sym typeface="Lato"/>
              </a:rPr>
              <a:t>match parent</a:t>
            </a:r>
            <a:r>
              <a:rPr lang="en" sz="2400">
                <a:latin typeface="Lato"/>
                <a:ea typeface="Lato"/>
                <a:cs typeface="Lato"/>
                <a:sym typeface="Lato"/>
              </a:rPr>
              <a:t> (use 0 dp instead)</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rPr b="1" lang="en" sz="2400">
                <a:latin typeface="Lato"/>
                <a:ea typeface="Lato"/>
                <a:cs typeface="Lato"/>
                <a:sym typeface="Lato"/>
              </a:rPr>
              <a:t>Code sample</a:t>
            </a:r>
            <a:endParaRPr b="1"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a:p>
            <a:pPr indent="0" lvl="0" marL="0" rtl="0">
              <a:lnSpc>
                <a:spcPct val="115000"/>
              </a:lnSpc>
              <a:spcBef>
                <a:spcPts val="0"/>
              </a:spcBef>
              <a:spcAft>
                <a:spcPts val="0"/>
              </a:spcAft>
              <a:buNone/>
            </a:pPr>
            <a:r>
              <a:t/>
            </a:r>
            <a:endParaRPr sz="2400">
              <a:latin typeface="Lato"/>
              <a:ea typeface="Lato"/>
              <a:cs typeface="Lato"/>
              <a:sym typeface="Lato"/>
            </a:endParaRPr>
          </a:p>
        </p:txBody>
      </p:sp>
      <p:sp>
        <p:nvSpPr>
          <p:cNvPr id="216" name="Shape 216"/>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000"/>
                                        <p:tgtEl>
                                          <p:spTgt spid="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000"/>
                                        <p:tgtEl>
                                          <p:spTgt spid="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000"/>
                                        <p:tgtEl>
                                          <p:spTgt spid="2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8" st="8"/>
                                            </p:txEl>
                                          </p:spTgt>
                                        </p:tgtEl>
                                        <p:attrNameLst>
                                          <p:attrName>style.visibility</p:attrName>
                                        </p:attrNameLst>
                                      </p:cBhvr>
                                      <p:to>
                                        <p:strVal val="visible"/>
                                      </p:to>
                                    </p:set>
                                    <p:animEffect filter="fade" transition="in">
                                      <p:cBhvr>
                                        <p:cTn dur="1000"/>
                                        <p:tgtEl>
                                          <p:spTgt spid="2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9" st="9"/>
                                            </p:txEl>
                                          </p:spTgt>
                                        </p:tgtEl>
                                        <p:attrNameLst>
                                          <p:attrName>style.visibility</p:attrName>
                                        </p:attrNameLst>
                                      </p:cBhvr>
                                      <p:to>
                                        <p:strVal val="visible"/>
                                      </p:to>
                                    </p:set>
                                    <p:animEffect filter="fade" transition="in">
                                      <p:cBhvr>
                                        <p:cTn dur="1000"/>
                                        <p:tgtEl>
                                          <p:spTgt spid="21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0" st="10"/>
                                            </p:txEl>
                                          </p:spTgt>
                                        </p:tgtEl>
                                        <p:attrNameLst>
                                          <p:attrName>style.visibility</p:attrName>
                                        </p:attrNameLst>
                                      </p:cBhvr>
                                      <p:to>
                                        <p:strVal val="visible"/>
                                      </p:to>
                                    </p:set>
                                    <p:animEffect filter="fade" transition="in">
                                      <p:cBhvr>
                                        <p:cTn dur="1000"/>
                                        <p:tgtEl>
                                          <p:spTgt spid="21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1" st="11"/>
                                            </p:txEl>
                                          </p:spTgt>
                                        </p:tgtEl>
                                        <p:attrNameLst>
                                          <p:attrName>style.visibility</p:attrName>
                                        </p:attrNameLst>
                                      </p:cBhvr>
                                      <p:to>
                                        <p:strVal val="visible"/>
                                      </p:to>
                                    </p:set>
                                    <p:animEffect filter="fade" transition="in">
                                      <p:cBhvr>
                                        <p:cTn dur="1000"/>
                                        <p:tgtEl>
                                          <p:spTgt spid="21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2" st="12"/>
                                            </p:txEl>
                                          </p:spTgt>
                                        </p:tgtEl>
                                        <p:attrNameLst>
                                          <p:attrName>style.visibility</p:attrName>
                                        </p:attrNameLst>
                                      </p:cBhvr>
                                      <p:to>
                                        <p:strVal val="visible"/>
                                      </p:to>
                                    </p:set>
                                    <p:animEffect filter="fade" transition="in">
                                      <p:cBhvr>
                                        <p:cTn dur="1000"/>
                                        <p:tgtEl>
                                          <p:spTgt spid="21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3" st="13"/>
                                            </p:txEl>
                                          </p:spTgt>
                                        </p:tgtEl>
                                        <p:attrNameLst>
                                          <p:attrName>style.visibility</p:attrName>
                                        </p:attrNameLst>
                                      </p:cBhvr>
                                      <p:to>
                                        <p:strVal val="visible"/>
                                      </p:to>
                                    </p:set>
                                    <p:animEffect filter="fade" transition="in">
                                      <p:cBhvr>
                                        <p:cTn dur="1000"/>
                                        <p:tgtEl>
                                          <p:spTgt spid="215">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Bias</a:t>
            </a:r>
            <a:endParaRPr b="1" sz="4000">
              <a:latin typeface="Roboto Slab"/>
              <a:ea typeface="Roboto Slab"/>
              <a:cs typeface="Roboto Slab"/>
              <a:sym typeface="Roboto Slab"/>
            </a:endParaRPr>
          </a:p>
        </p:txBody>
      </p:sp>
      <p:sp>
        <p:nvSpPr>
          <p:cNvPr id="222" name="Shape 222"/>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Determining which side to bias  </a:t>
            </a:r>
            <a:endParaRPr sz="2400"/>
          </a:p>
        </p:txBody>
      </p:sp>
      <p:sp>
        <p:nvSpPr>
          <p:cNvPr id="223" name="Shape 22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Bias</a:t>
            </a:r>
            <a:r>
              <a:rPr lang="en" sz="2800">
                <a:latin typeface="Roboto Slab"/>
                <a:ea typeface="Roboto Slab"/>
                <a:cs typeface="Roboto Slab"/>
                <a:sym typeface="Roboto Slab"/>
              </a:rPr>
              <a:t> Attributes</a:t>
            </a:r>
            <a:endParaRPr sz="2800">
              <a:latin typeface="Roboto Slab"/>
              <a:ea typeface="Roboto Slab"/>
              <a:cs typeface="Roboto Slab"/>
              <a:sym typeface="Roboto Slab"/>
            </a:endParaRPr>
          </a:p>
        </p:txBody>
      </p:sp>
      <p:sp>
        <p:nvSpPr>
          <p:cNvPr id="229" name="Shape 22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30" name="Shape 230"/>
          <p:cNvSpPr/>
          <p:nvPr/>
        </p:nvSpPr>
        <p:spPr>
          <a:xfrm>
            <a:off x="3141600" y="2039600"/>
            <a:ext cx="2860800" cy="446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1" name="Shape 231"/>
          <p:cNvCxnSpPr/>
          <p:nvPr/>
        </p:nvCxnSpPr>
        <p:spPr>
          <a:xfrm>
            <a:off x="3148375" y="3148375"/>
            <a:ext cx="2860800" cy="0"/>
          </a:xfrm>
          <a:prstGeom prst="straightConnector1">
            <a:avLst/>
          </a:prstGeom>
          <a:noFill/>
          <a:ln cap="flat" cmpd="sng" w="19050">
            <a:solidFill>
              <a:schemeClr val="accent3"/>
            </a:solidFill>
            <a:prstDash val="solid"/>
            <a:round/>
            <a:headEnd len="med" w="med" type="none"/>
            <a:tailEnd len="med" w="med" type="none"/>
          </a:ln>
        </p:spPr>
      </p:cxnSp>
      <p:sp>
        <p:nvSpPr>
          <p:cNvPr id="232" name="Shape 232"/>
          <p:cNvSpPr/>
          <p:nvPr/>
        </p:nvSpPr>
        <p:spPr>
          <a:xfrm>
            <a:off x="3511350" y="2886025"/>
            <a:ext cx="854100" cy="52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B</a:t>
            </a:r>
            <a:endParaRPr b="1" sz="2400">
              <a:solidFill>
                <a:srgbClr val="FFFFFF"/>
              </a:solidFill>
              <a:latin typeface="Roboto"/>
              <a:ea typeface="Roboto"/>
              <a:cs typeface="Roboto"/>
              <a:sym typeface="Roboto"/>
            </a:endParaRPr>
          </a:p>
        </p:txBody>
      </p:sp>
      <p:grpSp>
        <p:nvGrpSpPr>
          <p:cNvPr id="233" name="Shape 233"/>
          <p:cNvGrpSpPr/>
          <p:nvPr/>
        </p:nvGrpSpPr>
        <p:grpSpPr>
          <a:xfrm>
            <a:off x="3209075" y="3410725"/>
            <a:ext cx="729325" cy="1476150"/>
            <a:chOff x="3209075" y="3410725"/>
            <a:chExt cx="729325" cy="1476150"/>
          </a:xfrm>
        </p:grpSpPr>
        <p:sp>
          <p:nvSpPr>
            <p:cNvPr id="234" name="Shape 234"/>
            <p:cNvSpPr/>
            <p:nvPr/>
          </p:nvSpPr>
          <p:spPr>
            <a:xfrm>
              <a:off x="3209075" y="4079200"/>
              <a:ext cx="657000" cy="32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5" name="Shape 235"/>
            <p:cNvCxnSpPr>
              <a:stCxn id="232" idx="2"/>
            </p:cNvCxnSpPr>
            <p:nvPr/>
          </p:nvCxnSpPr>
          <p:spPr>
            <a:xfrm>
              <a:off x="3938400" y="3410725"/>
              <a:ext cx="0" cy="1175100"/>
            </a:xfrm>
            <a:prstGeom prst="straightConnector1">
              <a:avLst/>
            </a:prstGeom>
            <a:noFill/>
            <a:ln cap="flat" cmpd="sng" w="9525">
              <a:solidFill>
                <a:schemeClr val="dk2"/>
              </a:solidFill>
              <a:prstDash val="dot"/>
              <a:round/>
              <a:headEnd len="med" w="med" type="none"/>
              <a:tailEnd len="med" w="med" type="none"/>
            </a:ln>
          </p:spPr>
        </p:cxnSp>
        <p:sp>
          <p:nvSpPr>
            <p:cNvPr id="236" name="Shape 236"/>
            <p:cNvSpPr txBox="1"/>
            <p:nvPr/>
          </p:nvSpPr>
          <p:spPr>
            <a:xfrm>
              <a:off x="3263225" y="4476175"/>
              <a:ext cx="548700" cy="41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30%</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Bias Attributes</a:t>
            </a:r>
            <a:endParaRPr sz="2800">
              <a:latin typeface="Roboto Slab"/>
              <a:ea typeface="Roboto Slab"/>
              <a:cs typeface="Roboto Slab"/>
              <a:sym typeface="Roboto Slab"/>
            </a:endParaRPr>
          </a:p>
        </p:txBody>
      </p:sp>
      <p:sp>
        <p:nvSpPr>
          <p:cNvPr id="242" name="Shape 24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43" name="Shape 243"/>
          <p:cNvSpPr txBox="1"/>
          <p:nvPr/>
        </p:nvSpPr>
        <p:spPr>
          <a:xfrm>
            <a:off x="770875" y="2596925"/>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3F51B5"/>
                </a:solidFill>
                <a:latin typeface="Roboto Mono"/>
                <a:ea typeface="Roboto Mono"/>
                <a:cs typeface="Roboto Mono"/>
                <a:sym typeface="Roboto Mono"/>
              </a:rPr>
              <a:t>&lt;</a:t>
            </a:r>
            <a:r>
              <a:rPr b="1" lang="en" sz="1800">
                <a:solidFill>
                  <a:srgbClr val="666666"/>
                </a:solidFill>
                <a:latin typeface="Roboto Mono"/>
                <a:ea typeface="Roboto Mono"/>
                <a:cs typeface="Roboto Mono"/>
                <a:sym typeface="Roboto Mono"/>
              </a:rPr>
              <a:t>TextView</a:t>
            </a:r>
            <a:br>
              <a:rPr b="1" lang="en" sz="1800">
                <a:solidFill>
                  <a:srgbClr val="666666"/>
                </a:solidFill>
                <a:latin typeface="Roboto Mono"/>
                <a:ea typeface="Roboto Mono"/>
                <a:cs typeface="Roboto Mono"/>
                <a:sym typeface="Roboto Mono"/>
              </a:rPr>
            </a:br>
            <a:r>
              <a:rPr b="1" lang="en" sz="1800">
                <a:solidFill>
                  <a:srgbClr val="666666"/>
                </a:solidFill>
                <a:latin typeface="Roboto Mono"/>
                <a:ea typeface="Roboto Mono"/>
                <a:cs typeface="Roboto Mono"/>
                <a:sym typeface="Roboto Mono"/>
              </a:rPr>
              <a:t>    android:layout_width="wrap_content"</a:t>
            </a:r>
            <a:br>
              <a:rPr b="1" lang="en" sz="1800">
                <a:solidFill>
                  <a:srgbClr val="666666"/>
                </a:solidFill>
                <a:latin typeface="Roboto Mono"/>
                <a:ea typeface="Roboto Mono"/>
                <a:cs typeface="Roboto Mono"/>
                <a:sym typeface="Roboto Mono"/>
              </a:rPr>
            </a:br>
            <a:r>
              <a:rPr b="1" lang="en" sz="1800">
                <a:solidFill>
                  <a:srgbClr val="666666"/>
                </a:solidFill>
                <a:latin typeface="Roboto Mono"/>
                <a:ea typeface="Roboto Mono"/>
                <a:cs typeface="Roboto Mono"/>
                <a:sym typeface="Roboto Mono"/>
              </a:rPr>
              <a:t>    android:layout_height="wrap_content"</a:t>
            </a:r>
            <a:br>
              <a:rPr b="1" lang="en" sz="1800">
                <a:solidFill>
                  <a:srgbClr val="666666"/>
                </a:solidFill>
                <a:latin typeface="Roboto Mono"/>
                <a:ea typeface="Roboto Mono"/>
                <a:cs typeface="Roboto Mono"/>
                <a:sym typeface="Roboto Mono"/>
              </a:rPr>
            </a:br>
            <a:r>
              <a:rPr b="1" lang="en" sz="1800">
                <a:solidFill>
                  <a:srgbClr val="666666"/>
                </a:solidFill>
                <a:latin typeface="Roboto Mono"/>
                <a:ea typeface="Roboto Mono"/>
                <a:cs typeface="Roboto Mono"/>
                <a:sym typeface="Roboto Mono"/>
              </a:rPr>
              <a:t>    app:layout_constraintEnd_toEndOf="parent"</a:t>
            </a:r>
            <a:br>
              <a:rPr b="1" lang="en" sz="1800">
                <a:solidFill>
                  <a:srgbClr val="666666"/>
                </a:solidFill>
                <a:latin typeface="Roboto Mono"/>
                <a:ea typeface="Roboto Mono"/>
                <a:cs typeface="Roboto Mono"/>
                <a:sym typeface="Roboto Mono"/>
              </a:rPr>
            </a:br>
            <a:r>
              <a:rPr b="1" lang="en" sz="1800">
                <a:solidFill>
                  <a:srgbClr val="666666"/>
                </a:solidFill>
                <a:latin typeface="Roboto Mono"/>
                <a:ea typeface="Roboto Mono"/>
                <a:cs typeface="Roboto Mono"/>
                <a:sym typeface="Roboto Mono"/>
              </a:rPr>
              <a:t>    app:layout_constraintStart_toStartOf="parent"</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app:layout_constraintHorizontal_bias</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"0.3"</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3F51B5"/>
                </a:solidFill>
                <a:latin typeface="Roboto Mono"/>
                <a:ea typeface="Roboto Mono"/>
                <a:cs typeface="Roboto Mono"/>
                <a:sym typeface="Roboto Mono"/>
              </a:rPr>
              <a:t>/&gt;</a:t>
            </a:r>
            <a:endParaRPr b="1" sz="1800">
              <a:solidFill>
                <a:srgbClr val="3F51B5"/>
              </a:solidFill>
              <a:latin typeface="Roboto Mono"/>
              <a:ea typeface="Roboto Mono"/>
              <a:cs typeface="Roboto Mono"/>
              <a:sym typeface="Roboto Mono"/>
            </a:endParaRPr>
          </a:p>
          <a:p>
            <a:pPr indent="0" lvl="0" marL="0" rtl="0">
              <a:spcBef>
                <a:spcPts val="0"/>
              </a:spcBef>
              <a:spcAft>
                <a:spcPts val="0"/>
              </a:spcAft>
              <a:buNone/>
            </a:pPr>
            <a:r>
              <a:t/>
            </a:r>
            <a:endParaRPr b="1" sz="1800">
              <a:solidFill>
                <a:srgbClr val="666666"/>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1000"/>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1000"/>
                                        <p:tgtEl>
                                          <p:spTgt spid="24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2890150" y="2741067"/>
            <a:ext cx="7038900" cy="1218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0" lang="en">
                <a:latin typeface="Lato Black"/>
                <a:ea typeface="Lato Black"/>
                <a:cs typeface="Lato Black"/>
                <a:sym typeface="Lato Black"/>
              </a:rPr>
              <a:t>Lin Min Phyo</a:t>
            </a:r>
            <a:endParaRPr b="0">
              <a:latin typeface="Lato Black"/>
              <a:ea typeface="Lato Black"/>
              <a:cs typeface="Lato Black"/>
              <a:sym typeface="Lato Black"/>
            </a:endParaRPr>
          </a:p>
          <a:p>
            <a:pPr indent="0" lvl="0" marL="0">
              <a:lnSpc>
                <a:spcPct val="115000"/>
              </a:lnSpc>
              <a:spcBef>
                <a:spcPts val="0"/>
              </a:spcBef>
              <a:spcAft>
                <a:spcPts val="0"/>
              </a:spcAft>
              <a:buNone/>
            </a:pPr>
            <a:r>
              <a:rPr b="0" lang="en" sz="2000">
                <a:solidFill>
                  <a:srgbClr val="666666"/>
                </a:solidFill>
                <a:latin typeface="Lato Black"/>
                <a:ea typeface="Lato Black"/>
                <a:cs typeface="Lato Black"/>
                <a:sym typeface="Lato Black"/>
              </a:rPr>
              <a:t>Android Developer @ nexlabs</a:t>
            </a:r>
            <a:endParaRPr b="0" sz="2000">
              <a:solidFill>
                <a:srgbClr val="666666"/>
              </a:solidFill>
              <a:latin typeface="Lato Black"/>
              <a:ea typeface="Lato Black"/>
              <a:cs typeface="Lato Black"/>
              <a:sym typeface="Lato Black"/>
            </a:endParaRPr>
          </a:p>
        </p:txBody>
      </p:sp>
      <p:sp>
        <p:nvSpPr>
          <p:cNvPr id="102" name="Shape 10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03" name="Shape 103"/>
          <p:cNvPicPr preferRelativeResize="0"/>
          <p:nvPr/>
        </p:nvPicPr>
        <p:blipFill>
          <a:blip r:embed="rId3">
            <a:alphaModFix/>
          </a:blip>
          <a:stretch>
            <a:fillRect/>
          </a:stretch>
        </p:blipFill>
        <p:spPr>
          <a:xfrm>
            <a:off x="809475" y="2364950"/>
            <a:ext cx="1818749" cy="1818749"/>
          </a:xfrm>
          <a:prstGeom prst="rect">
            <a:avLst/>
          </a:prstGeom>
          <a:noFill/>
          <a:ln>
            <a:noFill/>
          </a:ln>
        </p:spPr>
      </p:pic>
      <p:pic>
        <p:nvPicPr>
          <p:cNvPr id="104" name="Shape 104"/>
          <p:cNvPicPr preferRelativeResize="0"/>
          <p:nvPr/>
        </p:nvPicPr>
        <p:blipFill>
          <a:blip r:embed="rId4">
            <a:alphaModFix/>
          </a:blip>
          <a:stretch>
            <a:fillRect/>
          </a:stretch>
        </p:blipFill>
        <p:spPr>
          <a:xfrm>
            <a:off x="1020725" y="5649375"/>
            <a:ext cx="1108775" cy="683750"/>
          </a:xfrm>
          <a:prstGeom prst="rect">
            <a:avLst/>
          </a:prstGeom>
          <a:noFill/>
          <a:ln>
            <a:noFill/>
          </a:ln>
        </p:spPr>
      </p:pic>
      <p:pic>
        <p:nvPicPr>
          <p:cNvPr id="105" name="Shape 105"/>
          <p:cNvPicPr preferRelativeResize="0"/>
          <p:nvPr/>
        </p:nvPicPr>
        <p:blipFill>
          <a:blip r:embed="rId5">
            <a:alphaModFix/>
          </a:blip>
          <a:stretch>
            <a:fillRect/>
          </a:stretch>
        </p:blipFill>
        <p:spPr>
          <a:xfrm>
            <a:off x="2780625" y="5728900"/>
            <a:ext cx="1339881" cy="524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49" name="Shape 249"/>
          <p:cNvSpPr txBox="1"/>
          <p:nvPr/>
        </p:nvSpPr>
        <p:spPr>
          <a:xfrm>
            <a:off x="770875" y="2733775"/>
            <a:ext cx="8119500" cy="21120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Vertical Bias</a:t>
            </a:r>
            <a:endParaRPr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Horizontal bias</a:t>
            </a:r>
            <a:endParaRPr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Mixing vertical and horizontal</a:t>
            </a:r>
            <a:endParaRPr sz="2400">
              <a:latin typeface="Lato"/>
              <a:ea typeface="Lato"/>
              <a:cs typeface="Lato"/>
              <a:sym typeface="Lato"/>
            </a:endParaRPr>
          </a:p>
          <a:p>
            <a:pPr indent="0" lvl="0" marL="0" rtl="0">
              <a:lnSpc>
                <a:spcPct val="150000"/>
              </a:lnSpc>
              <a:spcBef>
                <a:spcPts val="0"/>
              </a:spcBef>
              <a:spcAft>
                <a:spcPts val="0"/>
              </a:spcAft>
              <a:buNone/>
            </a:pPr>
            <a:r>
              <a:t/>
            </a:r>
            <a:endParaRPr b="1" sz="2400">
              <a:latin typeface="Roboto"/>
              <a:ea typeface="Roboto"/>
              <a:cs typeface="Roboto"/>
              <a:sym typeface="Roboto"/>
            </a:endParaRPr>
          </a:p>
          <a:p>
            <a:pPr indent="0" lvl="0" marL="0" rtl="0">
              <a:lnSpc>
                <a:spcPct val="150000"/>
              </a:lnSpc>
              <a:spcBef>
                <a:spcPts val="0"/>
              </a:spcBef>
              <a:spcAft>
                <a:spcPts val="0"/>
              </a:spcAft>
              <a:buNone/>
            </a:pPr>
            <a:r>
              <a:rPr b="1" lang="en" sz="2400">
                <a:latin typeface="Lato"/>
                <a:ea typeface="Lato"/>
                <a:cs typeface="Lato"/>
                <a:sym typeface="Lato"/>
              </a:rPr>
              <a:t>Code Sample</a:t>
            </a:r>
            <a:endParaRPr b="1" sz="2400">
              <a:latin typeface="Lato"/>
              <a:ea typeface="Lato"/>
              <a:cs typeface="Lato"/>
              <a:sym typeface="Lato"/>
            </a:endParaRPr>
          </a:p>
          <a:p>
            <a:pPr indent="0" lvl="0" marL="0" rtl="0">
              <a:lnSpc>
                <a:spcPct val="150000"/>
              </a:lnSpc>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p:txBody>
      </p:sp>
      <p:sp>
        <p:nvSpPr>
          <p:cNvPr id="250" name="Shape 250"/>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Bias Attributes</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000"/>
                                        <p:tgtEl>
                                          <p:spTgt spid="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1000"/>
                                        <p:tgtEl>
                                          <p:spTgt spid="2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5" st="5"/>
                                            </p:txEl>
                                          </p:spTgt>
                                        </p:tgtEl>
                                        <p:attrNameLst>
                                          <p:attrName>style.visibility</p:attrName>
                                        </p:attrNameLst>
                                      </p:cBhvr>
                                      <p:to>
                                        <p:strVal val="visible"/>
                                      </p:to>
                                    </p:set>
                                    <p:animEffect filter="fade" transition="in">
                                      <p:cBhvr>
                                        <p:cTn dur="1000"/>
                                        <p:tgtEl>
                                          <p:spTgt spid="2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6" st="6"/>
                                            </p:txEl>
                                          </p:spTgt>
                                        </p:tgtEl>
                                        <p:attrNameLst>
                                          <p:attrName>style.visibility</p:attrName>
                                        </p:attrNameLst>
                                      </p:cBhvr>
                                      <p:to>
                                        <p:strVal val="visible"/>
                                      </p:to>
                                    </p:set>
                                    <p:animEffect filter="fade" transition="in">
                                      <p:cBhvr>
                                        <p:cTn dur="1000"/>
                                        <p:tgtEl>
                                          <p:spTgt spid="24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823850" y="2561850"/>
            <a:ext cx="56097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Circular Positioning</a:t>
            </a:r>
            <a:endParaRPr b="1" sz="4000">
              <a:latin typeface="Roboto Slab"/>
              <a:ea typeface="Roboto Slab"/>
              <a:cs typeface="Roboto Slab"/>
              <a:sym typeface="Roboto Slab"/>
            </a:endParaRPr>
          </a:p>
        </p:txBody>
      </p:sp>
      <p:sp>
        <p:nvSpPr>
          <p:cNvPr id="256" name="Shape 256"/>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Position with angle</a:t>
            </a:r>
            <a:endParaRPr sz="2400"/>
          </a:p>
        </p:txBody>
      </p:sp>
      <p:sp>
        <p:nvSpPr>
          <p:cNvPr id="257" name="Shape 25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63" name="Shape 263"/>
          <p:cNvSpPr txBox="1"/>
          <p:nvPr/>
        </p:nvSpPr>
        <p:spPr>
          <a:xfrm>
            <a:off x="702425" y="3997975"/>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999999"/>
                </a:solidFill>
                <a:latin typeface="Roboto Mono"/>
                <a:ea typeface="Roboto Mono"/>
                <a:cs typeface="Roboto Mono"/>
                <a:sym typeface="Roboto Mono"/>
              </a:rPr>
              <a:t>&lt;Button android:id="@+id/buttonA" ... /&gt;</a:t>
            </a:r>
            <a:br>
              <a:rPr b="1" lang="en" sz="1800">
                <a:solidFill>
                  <a:srgbClr val="37474F"/>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&lt;Button android:id="@+id/buttonB" ...</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app:layout_constraintCircle</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"@+id/buttonA"</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app:layout_constraintCircleRadius</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"100dp"</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app:layout_constraintCircleAngle</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"45"</a:t>
            </a: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/&gt;</a:t>
            </a:r>
            <a:endParaRPr b="1" sz="1800">
              <a:solidFill>
                <a:srgbClr val="3F51B5"/>
              </a:solidFill>
              <a:latin typeface="Roboto Mono"/>
              <a:ea typeface="Roboto Mono"/>
              <a:cs typeface="Roboto Mono"/>
              <a:sym typeface="Roboto Mono"/>
            </a:endParaRPr>
          </a:p>
          <a:p>
            <a:pPr indent="0" lvl="0" marL="0" rtl="0">
              <a:spcBef>
                <a:spcPts val="0"/>
              </a:spcBef>
              <a:spcAft>
                <a:spcPts val="0"/>
              </a:spcAft>
              <a:buNone/>
            </a:pPr>
            <a:r>
              <a:t/>
            </a:r>
            <a:endParaRPr b="1" sz="1800">
              <a:solidFill>
                <a:srgbClr val="CCCCCC"/>
              </a:solidFill>
              <a:latin typeface="Roboto Mono"/>
              <a:ea typeface="Roboto Mono"/>
              <a:cs typeface="Roboto Mono"/>
              <a:sym typeface="Roboto Mono"/>
            </a:endParaRPr>
          </a:p>
        </p:txBody>
      </p:sp>
      <p:sp>
        <p:nvSpPr>
          <p:cNvPr id="264" name="Shape 264"/>
          <p:cNvSpPr/>
          <p:nvPr/>
        </p:nvSpPr>
        <p:spPr>
          <a:xfrm>
            <a:off x="3572725" y="1959300"/>
            <a:ext cx="2053200" cy="1917300"/>
          </a:xfrm>
          <a:prstGeom prst="rect">
            <a:avLst/>
          </a:prstGeom>
          <a:solidFill>
            <a:srgbClr val="E1F5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pic>
        <p:nvPicPr>
          <p:cNvPr id="265" name="Shape 265"/>
          <p:cNvPicPr preferRelativeResize="0"/>
          <p:nvPr/>
        </p:nvPicPr>
        <p:blipFill>
          <a:blip r:embed="rId3">
            <a:alphaModFix/>
          </a:blip>
          <a:stretch>
            <a:fillRect/>
          </a:stretch>
        </p:blipFill>
        <p:spPr>
          <a:xfrm>
            <a:off x="3613300" y="1992525"/>
            <a:ext cx="1917400" cy="1917400"/>
          </a:xfrm>
          <a:prstGeom prst="rect">
            <a:avLst/>
          </a:prstGeom>
          <a:noFill/>
          <a:ln>
            <a:noFill/>
          </a:ln>
        </p:spPr>
      </p:pic>
      <p:sp>
        <p:nvSpPr>
          <p:cNvPr id="266" name="Shape 266"/>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500">
                <a:latin typeface="Roboto Slab"/>
                <a:ea typeface="Roboto Slab"/>
                <a:cs typeface="Roboto Slab"/>
                <a:sym typeface="Roboto Slab"/>
              </a:rPr>
              <a:t>Constraint Layout </a:t>
            </a:r>
            <a:endParaRPr b="0" sz="1500">
              <a:latin typeface="Roboto Slab"/>
              <a:ea typeface="Roboto Slab"/>
              <a:cs typeface="Roboto Slab"/>
              <a:sym typeface="Roboto Slab"/>
            </a:endParaRPr>
          </a:p>
          <a:p>
            <a:pPr indent="0" lvl="0" marL="0" rtl="0">
              <a:spcBef>
                <a:spcPts val="0"/>
              </a:spcBef>
              <a:spcAft>
                <a:spcPts val="0"/>
              </a:spcAft>
              <a:buNone/>
            </a:pPr>
            <a:r>
              <a:rPr lang="en" sz="2700">
                <a:latin typeface="Roboto Slab"/>
                <a:ea typeface="Roboto Slab"/>
                <a:cs typeface="Roboto Slab"/>
                <a:sym typeface="Roboto Slab"/>
              </a:rPr>
              <a:t>Circular Positioning</a:t>
            </a:r>
            <a:endParaRPr sz="27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Grouping views using id</a:t>
            </a:r>
            <a:endParaRPr sz="2400"/>
          </a:p>
        </p:txBody>
      </p:sp>
      <p:sp>
        <p:nvSpPr>
          <p:cNvPr id="272" name="Shape 272"/>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Group</a:t>
            </a:r>
            <a:endParaRPr b="1" sz="4000">
              <a:latin typeface="Roboto Slab"/>
              <a:ea typeface="Roboto Slab"/>
              <a:cs typeface="Roboto Slab"/>
              <a:sym typeface="Roboto Slab"/>
            </a:endParaRPr>
          </a:p>
        </p:txBody>
      </p:sp>
      <p:sp>
        <p:nvSpPr>
          <p:cNvPr id="273" name="Shape 27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a:spcBef>
                <a:spcPts val="0"/>
              </a:spcBef>
              <a:spcAft>
                <a:spcPts val="0"/>
              </a:spcAft>
              <a:buNone/>
            </a:pPr>
            <a:r>
              <a:rPr lang="en" sz="2800">
                <a:latin typeface="Roboto Slab"/>
                <a:ea typeface="Roboto Slab"/>
                <a:cs typeface="Roboto Slab"/>
                <a:sym typeface="Roboto Slab"/>
              </a:rPr>
              <a:t>Group</a:t>
            </a:r>
            <a:endParaRPr sz="2800">
              <a:latin typeface="Roboto Slab"/>
              <a:ea typeface="Roboto Slab"/>
              <a:cs typeface="Roboto Slab"/>
              <a:sym typeface="Roboto Slab"/>
            </a:endParaRPr>
          </a:p>
          <a:p>
            <a:pPr indent="0" lvl="0" marL="0" rtl="0">
              <a:spcBef>
                <a:spcPts val="0"/>
              </a:spcBef>
              <a:spcAft>
                <a:spcPts val="0"/>
              </a:spcAft>
              <a:buNone/>
            </a:pPr>
            <a:r>
              <a:t/>
            </a:r>
            <a:endParaRPr sz="2800">
              <a:latin typeface="Roboto Slab"/>
              <a:ea typeface="Roboto Slab"/>
              <a:cs typeface="Roboto Slab"/>
              <a:sym typeface="Roboto Slab"/>
            </a:endParaRPr>
          </a:p>
        </p:txBody>
      </p:sp>
      <p:sp>
        <p:nvSpPr>
          <p:cNvPr id="279" name="Shape 27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80" name="Shape 280"/>
          <p:cNvSpPr txBox="1"/>
          <p:nvPr/>
        </p:nvSpPr>
        <p:spPr>
          <a:xfrm>
            <a:off x="770875" y="2554500"/>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3F51B5"/>
                </a:solidFill>
                <a:latin typeface="Roboto Mono"/>
                <a:ea typeface="Roboto Mono"/>
                <a:cs typeface="Roboto Mono"/>
                <a:sym typeface="Roboto Mono"/>
              </a:rPr>
              <a:t>&lt;android.support.constraint.Group</a:t>
            </a:r>
            <a:br>
              <a:rPr b="1" lang="en" sz="1800">
                <a:solidFill>
                  <a:srgbClr val="37474F"/>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android:id="@+id/group"</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android:layout_width="wrap_content"</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android:layout_height="wrap_content"</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android:visibility</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"visible" </a:t>
            </a:r>
            <a:r>
              <a:rPr b="1" lang="en" sz="1800">
                <a:solidFill>
                  <a:srgbClr val="B7B7B7"/>
                </a:solidFill>
                <a:latin typeface="Roboto Mono"/>
                <a:ea typeface="Roboto Mono"/>
                <a:cs typeface="Roboto Mono"/>
                <a:sym typeface="Roboto Mono"/>
              </a:rPr>
              <a:t>// gone,invisible</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app:constraint_referenced_ids</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"button4,button9"</a:t>
            </a: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/&gt;</a:t>
            </a:r>
            <a:br>
              <a:rPr b="1" lang="en" sz="1800">
                <a:solidFill>
                  <a:srgbClr val="37474F"/>
                </a:solidFill>
                <a:latin typeface="Roboto Mono"/>
                <a:ea typeface="Roboto Mono"/>
                <a:cs typeface="Roboto Mono"/>
                <a:sym typeface="Roboto Mono"/>
              </a:rPr>
            </a:br>
            <a:endParaRPr b="1" sz="1800">
              <a:solidFill>
                <a:srgbClr val="37474F"/>
              </a:solidFill>
              <a:latin typeface="Roboto Mono"/>
              <a:ea typeface="Roboto Mono"/>
              <a:cs typeface="Roboto Mono"/>
              <a:sym typeface="Roboto Mono"/>
            </a:endParaRPr>
          </a:p>
          <a:p>
            <a:pPr indent="0" lvl="0" marL="0" rtl="0">
              <a:lnSpc>
                <a:spcPct val="115000"/>
              </a:lnSpc>
              <a:spcBef>
                <a:spcPts val="0"/>
              </a:spcBef>
              <a:spcAft>
                <a:spcPts val="0"/>
              </a:spcAft>
              <a:buNone/>
            </a:pPr>
            <a:r>
              <a:t/>
            </a:r>
            <a:endParaRPr b="1" sz="1800">
              <a:solidFill>
                <a:srgbClr val="37474F"/>
              </a:solidFill>
              <a:latin typeface="Roboto Mono"/>
              <a:ea typeface="Roboto Mono"/>
              <a:cs typeface="Roboto Mono"/>
              <a:sym typeface="Roboto Mono"/>
            </a:endParaRPr>
          </a:p>
          <a:p>
            <a:pPr indent="0" lvl="0" marL="0" rtl="0">
              <a:spcBef>
                <a:spcPts val="0"/>
              </a:spcBef>
              <a:spcAft>
                <a:spcPts val="0"/>
              </a:spcAft>
              <a:buNone/>
            </a:pPr>
            <a:r>
              <a:t/>
            </a:r>
            <a:endParaRPr b="1" sz="1800">
              <a:solidFill>
                <a:srgbClr val="CCCCCC"/>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10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10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1000"/>
                                        <p:tgtEl>
                                          <p:spTgt spid="2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Circular Positioning + Group</a:t>
            </a:r>
            <a:endParaRPr sz="2800">
              <a:latin typeface="Roboto Slab"/>
              <a:ea typeface="Roboto Slab"/>
              <a:cs typeface="Roboto Slab"/>
              <a:sym typeface="Roboto Slab"/>
            </a:endParaRPr>
          </a:p>
        </p:txBody>
      </p:sp>
      <p:sp>
        <p:nvSpPr>
          <p:cNvPr id="286" name="Shape 28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87" name="Shape 287"/>
          <p:cNvPicPr preferRelativeResize="0"/>
          <p:nvPr/>
        </p:nvPicPr>
        <p:blipFill>
          <a:blip r:embed="rId3">
            <a:alphaModFix/>
          </a:blip>
          <a:stretch>
            <a:fillRect/>
          </a:stretch>
        </p:blipFill>
        <p:spPr>
          <a:xfrm>
            <a:off x="2011650" y="2359700"/>
            <a:ext cx="5637950" cy="375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Ratio</a:t>
            </a:r>
            <a:endParaRPr b="1" sz="4000">
              <a:latin typeface="Roboto Slab"/>
              <a:ea typeface="Roboto Slab"/>
              <a:cs typeface="Roboto Slab"/>
              <a:sym typeface="Roboto Slab"/>
            </a:endParaRPr>
          </a:p>
        </p:txBody>
      </p:sp>
      <p:sp>
        <p:nvSpPr>
          <p:cNvPr id="293" name="Shape 293"/>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Determining ratio of views</a:t>
            </a:r>
            <a:endParaRPr sz="2400"/>
          </a:p>
        </p:txBody>
      </p:sp>
      <p:sp>
        <p:nvSpPr>
          <p:cNvPr id="294" name="Shape 29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Ratio</a:t>
            </a:r>
            <a:r>
              <a:rPr lang="en" sz="2800">
                <a:latin typeface="Roboto Slab"/>
                <a:ea typeface="Roboto Slab"/>
                <a:cs typeface="Roboto Slab"/>
                <a:sym typeface="Roboto Slab"/>
              </a:rPr>
              <a:t> Attributes</a:t>
            </a:r>
            <a:endParaRPr sz="2800">
              <a:latin typeface="Roboto Slab"/>
              <a:ea typeface="Roboto Slab"/>
              <a:cs typeface="Roboto Slab"/>
              <a:sym typeface="Roboto Slab"/>
            </a:endParaRPr>
          </a:p>
        </p:txBody>
      </p:sp>
      <p:sp>
        <p:nvSpPr>
          <p:cNvPr id="300" name="Shape 30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01" name="Shape 301"/>
          <p:cNvSpPr txBox="1"/>
          <p:nvPr/>
        </p:nvSpPr>
        <p:spPr>
          <a:xfrm>
            <a:off x="757200" y="3637225"/>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3F51B5"/>
                </a:solidFill>
                <a:latin typeface="Roboto Mono"/>
                <a:ea typeface="Roboto Mono"/>
                <a:cs typeface="Roboto Mono"/>
                <a:sym typeface="Roboto Mono"/>
              </a:rPr>
              <a:t>&lt;ImageView</a:t>
            </a:r>
            <a:br>
              <a:rPr b="1" lang="en" sz="1800">
                <a:solidFill>
                  <a:srgbClr val="37474F"/>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android:layout_width="0dp"</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android:layout_height="0dp"</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app:layout_constraintStart_toStartOf="parent"</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app:layout_constraintEnd_toEndOf="parent"</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app:layout_constraintDimensionRatio</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"1:1"</a:t>
            </a: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/&gt;</a:t>
            </a:r>
            <a:endParaRPr b="1" sz="1800">
              <a:solidFill>
                <a:srgbClr val="3F51B5"/>
              </a:solidFill>
              <a:latin typeface="Roboto Mono"/>
              <a:ea typeface="Roboto Mono"/>
              <a:cs typeface="Roboto Mono"/>
              <a:sym typeface="Roboto Mono"/>
            </a:endParaRPr>
          </a:p>
          <a:p>
            <a:pPr indent="0" lvl="0" marL="0" rtl="0">
              <a:spcBef>
                <a:spcPts val="0"/>
              </a:spcBef>
              <a:spcAft>
                <a:spcPts val="0"/>
              </a:spcAft>
              <a:buNone/>
            </a:pPr>
            <a:r>
              <a:t/>
            </a:r>
            <a:endParaRPr b="1" sz="1800">
              <a:solidFill>
                <a:srgbClr val="CCCCCC"/>
              </a:solidFill>
              <a:latin typeface="Roboto Mono"/>
              <a:ea typeface="Roboto Mono"/>
              <a:cs typeface="Roboto Mono"/>
              <a:sym typeface="Roboto Mono"/>
            </a:endParaRPr>
          </a:p>
        </p:txBody>
      </p:sp>
      <p:pic>
        <p:nvPicPr>
          <p:cNvPr id="302" name="Shape 302"/>
          <p:cNvPicPr preferRelativeResize="0"/>
          <p:nvPr/>
        </p:nvPicPr>
        <p:blipFill>
          <a:blip r:embed="rId3">
            <a:alphaModFix/>
          </a:blip>
          <a:stretch>
            <a:fillRect/>
          </a:stretch>
        </p:blipFill>
        <p:spPr>
          <a:xfrm>
            <a:off x="3696675" y="1810375"/>
            <a:ext cx="1750650" cy="175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08" name="Shape 308"/>
          <p:cNvSpPr txBox="1"/>
          <p:nvPr/>
        </p:nvSpPr>
        <p:spPr>
          <a:xfrm>
            <a:off x="702425" y="3724213"/>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3F51B5"/>
                </a:solidFill>
                <a:latin typeface="Roboto Mono"/>
                <a:ea typeface="Roboto Mono"/>
                <a:cs typeface="Roboto Mono"/>
                <a:sym typeface="Roboto Mono"/>
              </a:rPr>
              <a:t>&lt;Button</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99999"/>
                </a:solidFill>
                <a:latin typeface="Roboto Mono"/>
                <a:ea typeface="Roboto Mono"/>
                <a:cs typeface="Roboto Mono"/>
                <a:sym typeface="Roboto Mono"/>
              </a:rPr>
              <a:t>android:layout_width="0dp"</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android:layout_height="0dp"</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app:layout_constraintBottom_toBottomOf="parent"</a:t>
            </a:r>
            <a:br>
              <a:rPr b="1" lang="en" sz="1800">
                <a:solidFill>
                  <a:srgbClr val="999999"/>
                </a:solidFill>
                <a:latin typeface="Roboto Mono"/>
                <a:ea typeface="Roboto Mono"/>
                <a:cs typeface="Roboto Mono"/>
                <a:sym typeface="Roboto Mono"/>
              </a:rPr>
            </a:br>
            <a:r>
              <a:rPr b="1" lang="en" sz="1800">
                <a:solidFill>
                  <a:srgbClr val="999999"/>
                </a:solidFill>
                <a:latin typeface="Roboto Mono"/>
                <a:ea typeface="Roboto Mono"/>
                <a:cs typeface="Roboto Mono"/>
                <a:sym typeface="Roboto Mono"/>
              </a:rPr>
              <a:t>    app:layout_constraintTop_toTopOf="parent"</a:t>
            </a:r>
            <a:br>
              <a:rPr b="1" lang="en" sz="1800">
                <a:solidFill>
                  <a:srgbClr val="999999"/>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app:layout_constraintDimensionRatio</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"16:9"</a:t>
            </a: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/&gt;</a:t>
            </a:r>
            <a:endParaRPr b="1" sz="1800">
              <a:solidFill>
                <a:srgbClr val="3F51B5"/>
              </a:solidFill>
              <a:latin typeface="Roboto Mono"/>
              <a:ea typeface="Roboto Mono"/>
              <a:cs typeface="Roboto Mono"/>
              <a:sym typeface="Roboto Mono"/>
            </a:endParaRPr>
          </a:p>
          <a:p>
            <a:pPr indent="0" lvl="0" marL="0" rtl="0">
              <a:spcBef>
                <a:spcPts val="0"/>
              </a:spcBef>
              <a:spcAft>
                <a:spcPts val="0"/>
              </a:spcAft>
              <a:buNone/>
            </a:pPr>
            <a:r>
              <a:t/>
            </a:r>
            <a:endParaRPr b="1" sz="1800">
              <a:solidFill>
                <a:srgbClr val="CCCCCC"/>
              </a:solidFill>
              <a:latin typeface="Roboto Mono"/>
              <a:ea typeface="Roboto Mono"/>
              <a:cs typeface="Roboto Mono"/>
              <a:sym typeface="Roboto Mono"/>
            </a:endParaRPr>
          </a:p>
        </p:txBody>
      </p:sp>
      <p:pic>
        <p:nvPicPr>
          <p:cNvPr id="309" name="Shape 309"/>
          <p:cNvPicPr preferRelativeResize="0"/>
          <p:nvPr/>
        </p:nvPicPr>
        <p:blipFill>
          <a:blip r:embed="rId3">
            <a:alphaModFix/>
          </a:blip>
          <a:stretch>
            <a:fillRect/>
          </a:stretch>
        </p:blipFill>
        <p:spPr>
          <a:xfrm>
            <a:off x="3137952" y="1968625"/>
            <a:ext cx="2868097" cy="1612775"/>
          </a:xfrm>
          <a:prstGeom prst="rect">
            <a:avLst/>
          </a:prstGeom>
          <a:noFill/>
          <a:ln>
            <a:noFill/>
          </a:ln>
        </p:spPr>
      </p:pic>
      <p:sp>
        <p:nvSpPr>
          <p:cNvPr id="310" name="Shape 310"/>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Ratio Attributes</a:t>
            </a:r>
            <a:endParaRPr sz="2800">
              <a:latin typeface="Roboto Slab"/>
              <a:ea typeface="Roboto Slab"/>
              <a:cs typeface="Roboto Slab"/>
              <a:sym typeface="Roboto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16" name="Shape 316"/>
          <p:cNvSpPr txBox="1"/>
          <p:nvPr/>
        </p:nvSpPr>
        <p:spPr>
          <a:xfrm>
            <a:off x="1048525" y="2318225"/>
            <a:ext cx="8193900" cy="3899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b="1" sz="2400">
              <a:latin typeface="Roboto"/>
              <a:ea typeface="Roboto"/>
              <a:cs typeface="Roboto"/>
              <a:sym typeface="Roboto"/>
            </a:endParaRPr>
          </a:p>
          <a:p>
            <a:pPr indent="0" lvl="0" marL="0" rtl="0">
              <a:lnSpc>
                <a:spcPct val="150000"/>
              </a:lnSpc>
              <a:spcBef>
                <a:spcPts val="0"/>
              </a:spcBef>
              <a:spcAft>
                <a:spcPts val="0"/>
              </a:spcAft>
              <a:buNone/>
            </a:pPr>
            <a:r>
              <a:t/>
            </a:r>
            <a:endParaRPr b="1" sz="2400">
              <a:latin typeface="Lato"/>
              <a:ea typeface="Lato"/>
              <a:cs typeface="Lato"/>
              <a:sym typeface="Lato"/>
            </a:endParaRPr>
          </a:p>
          <a:p>
            <a:pPr indent="0" lvl="0" marL="0" rtl="0">
              <a:lnSpc>
                <a:spcPct val="150000"/>
              </a:lnSpc>
              <a:spcBef>
                <a:spcPts val="0"/>
              </a:spcBef>
              <a:spcAft>
                <a:spcPts val="0"/>
              </a:spcAft>
              <a:buNone/>
            </a:pPr>
            <a:r>
              <a:rPr b="1" lang="en" sz="2400">
                <a:latin typeface="Lato"/>
                <a:ea typeface="Lato"/>
                <a:cs typeface="Lato"/>
                <a:sym typeface="Lato"/>
              </a:rPr>
              <a:t>Code sample</a:t>
            </a:r>
            <a:endParaRPr b="1" sz="2400">
              <a:latin typeface="Lato"/>
              <a:ea typeface="Lato"/>
              <a:cs typeface="Lato"/>
              <a:sym typeface="Lato"/>
            </a:endParaRPr>
          </a:p>
          <a:p>
            <a:pPr indent="0" lvl="0" marL="0" rtl="0">
              <a:lnSpc>
                <a:spcPct val="150000"/>
              </a:lnSpc>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a:p>
            <a:pPr indent="0" lvl="0" marL="0" rtl="0">
              <a:spcBef>
                <a:spcPts val="0"/>
              </a:spcBef>
              <a:spcAft>
                <a:spcPts val="0"/>
              </a:spcAft>
              <a:buNone/>
            </a:pPr>
            <a:r>
              <a:t/>
            </a:r>
            <a:endParaRPr b="1" sz="2400">
              <a:latin typeface="Roboto"/>
              <a:ea typeface="Roboto"/>
              <a:cs typeface="Roboto"/>
              <a:sym typeface="Roboto"/>
            </a:endParaRPr>
          </a:p>
        </p:txBody>
      </p:sp>
      <p:sp>
        <p:nvSpPr>
          <p:cNvPr id="317" name="Shape 317"/>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Ratio Attributes</a:t>
            </a:r>
            <a:endParaRPr sz="2800">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823850" y="1891100"/>
            <a:ext cx="4776000" cy="173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4000">
                <a:latin typeface="Roboto Slab"/>
                <a:ea typeface="Roboto Slab"/>
                <a:cs typeface="Roboto Slab"/>
                <a:sym typeface="Roboto Slab"/>
              </a:rPr>
              <a:t>Constraint Layout </a:t>
            </a:r>
            <a:endParaRPr b="1" sz="4000">
              <a:latin typeface="Roboto Slab"/>
              <a:ea typeface="Roboto Slab"/>
              <a:cs typeface="Roboto Slab"/>
              <a:sym typeface="Roboto Slab"/>
            </a:endParaRPr>
          </a:p>
        </p:txBody>
      </p:sp>
      <p:sp>
        <p:nvSpPr>
          <p:cNvPr id="111" name="Shape 111"/>
          <p:cNvSpPr txBox="1"/>
          <p:nvPr>
            <p:ph idx="1" type="body"/>
          </p:nvPr>
        </p:nvSpPr>
        <p:spPr>
          <a:xfrm>
            <a:off x="823850" y="3502200"/>
            <a:ext cx="6403800" cy="1625100"/>
          </a:xfrm>
          <a:prstGeom prst="rect">
            <a:avLst/>
          </a:prstGeom>
        </p:spPr>
        <p:txBody>
          <a:bodyPr anchorCtr="0" anchor="t" bIns="91425" lIns="91425" spcFirstLastPara="1" rIns="91425" wrap="square" tIns="91425">
            <a:noAutofit/>
          </a:bodyPr>
          <a:lstStyle/>
          <a:p>
            <a:pPr indent="0" lvl="0" marL="0">
              <a:lnSpc>
                <a:spcPct val="150000"/>
              </a:lnSpc>
              <a:spcBef>
                <a:spcPts val="0"/>
              </a:spcBef>
              <a:spcAft>
                <a:spcPts val="1600"/>
              </a:spcAft>
              <a:buNone/>
            </a:pPr>
            <a:r>
              <a:rPr lang="en" sz="2400"/>
              <a:t>ViewGroup which children views have abilities to add constraints </a:t>
            </a:r>
            <a:endParaRPr sz="2400"/>
          </a:p>
        </p:txBody>
      </p:sp>
      <p:sp>
        <p:nvSpPr>
          <p:cNvPr id="112" name="Shape 11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Guidelines</a:t>
            </a:r>
            <a:endParaRPr b="1" sz="4000">
              <a:latin typeface="Roboto Slab"/>
              <a:ea typeface="Roboto Slab"/>
              <a:cs typeface="Roboto Slab"/>
              <a:sym typeface="Roboto Slab"/>
            </a:endParaRPr>
          </a:p>
        </p:txBody>
      </p:sp>
      <p:sp>
        <p:nvSpPr>
          <p:cNvPr id="323" name="Shape 323"/>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Virtual, invisible helper views</a:t>
            </a:r>
            <a:endParaRPr sz="2400"/>
          </a:p>
        </p:txBody>
      </p:sp>
      <p:sp>
        <p:nvSpPr>
          <p:cNvPr id="324" name="Shape 32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Guideline</a:t>
            </a:r>
            <a:endParaRPr sz="2800">
              <a:latin typeface="Roboto Slab"/>
              <a:ea typeface="Roboto Slab"/>
              <a:cs typeface="Roboto Slab"/>
              <a:sym typeface="Roboto Slab"/>
            </a:endParaRPr>
          </a:p>
        </p:txBody>
      </p:sp>
      <p:sp>
        <p:nvSpPr>
          <p:cNvPr id="330" name="Shape 3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31" name="Shape 331"/>
          <p:cNvSpPr/>
          <p:nvPr/>
        </p:nvSpPr>
        <p:spPr>
          <a:xfrm>
            <a:off x="3278400" y="2190175"/>
            <a:ext cx="2587200" cy="43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2" name="Shape 332"/>
          <p:cNvCxnSpPr/>
          <p:nvPr/>
        </p:nvCxnSpPr>
        <p:spPr>
          <a:xfrm>
            <a:off x="3778050" y="2203875"/>
            <a:ext cx="0" cy="4339200"/>
          </a:xfrm>
          <a:prstGeom prst="straightConnector1">
            <a:avLst/>
          </a:prstGeom>
          <a:noFill/>
          <a:ln cap="flat" cmpd="sng" w="9525">
            <a:solidFill>
              <a:schemeClr val="accent3"/>
            </a:solidFill>
            <a:prstDash val="solid"/>
            <a:round/>
            <a:headEnd len="med" w="med" type="none"/>
            <a:tailEnd len="med" w="med" type="none"/>
          </a:ln>
        </p:spPr>
      </p:cxnSp>
      <p:cxnSp>
        <p:nvCxnSpPr>
          <p:cNvPr id="333" name="Shape 333"/>
          <p:cNvCxnSpPr/>
          <p:nvPr/>
        </p:nvCxnSpPr>
        <p:spPr>
          <a:xfrm>
            <a:off x="3298950" y="2518700"/>
            <a:ext cx="2573400" cy="0"/>
          </a:xfrm>
          <a:prstGeom prst="straightConnector1">
            <a:avLst/>
          </a:prstGeom>
          <a:noFill/>
          <a:ln cap="flat" cmpd="sng" w="9525">
            <a:solidFill>
              <a:schemeClr val="accent3"/>
            </a:solidFill>
            <a:prstDash val="solid"/>
            <a:round/>
            <a:headEnd len="med" w="med" type="none"/>
            <a:tailEnd len="med" w="med" type="none"/>
          </a:ln>
        </p:spPr>
      </p:cxnSp>
      <p:sp>
        <p:nvSpPr>
          <p:cNvPr id="334" name="Shape 334"/>
          <p:cNvSpPr/>
          <p:nvPr/>
        </p:nvSpPr>
        <p:spPr>
          <a:xfrm>
            <a:off x="3778050" y="4289075"/>
            <a:ext cx="1096500" cy="67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B</a:t>
            </a:r>
            <a:endParaRPr b="1" sz="2400">
              <a:solidFill>
                <a:srgbClr val="FFFFFF"/>
              </a:solidFill>
              <a:latin typeface="Roboto"/>
              <a:ea typeface="Roboto"/>
              <a:cs typeface="Roboto"/>
              <a:sym typeface="Roboto"/>
            </a:endParaRPr>
          </a:p>
        </p:txBody>
      </p:sp>
      <p:sp>
        <p:nvSpPr>
          <p:cNvPr id="335" name="Shape 335"/>
          <p:cNvSpPr/>
          <p:nvPr/>
        </p:nvSpPr>
        <p:spPr>
          <a:xfrm>
            <a:off x="3778050" y="2518700"/>
            <a:ext cx="1096500" cy="67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A</a:t>
            </a:r>
            <a:endParaRPr b="1" sz="24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Guideline</a:t>
            </a:r>
            <a:endParaRPr sz="2800">
              <a:latin typeface="Roboto Slab"/>
              <a:ea typeface="Roboto Slab"/>
              <a:cs typeface="Roboto Slab"/>
              <a:sym typeface="Roboto Slab"/>
            </a:endParaRPr>
          </a:p>
        </p:txBody>
      </p:sp>
      <p:sp>
        <p:nvSpPr>
          <p:cNvPr id="341" name="Shape 34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42" name="Shape 342"/>
          <p:cNvSpPr txBox="1"/>
          <p:nvPr/>
        </p:nvSpPr>
        <p:spPr>
          <a:xfrm>
            <a:off x="3148375" y="2596925"/>
            <a:ext cx="5995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700">
                <a:solidFill>
                  <a:srgbClr val="3F51B5"/>
                </a:solidFill>
                <a:latin typeface="Roboto Mono"/>
                <a:ea typeface="Roboto Mono"/>
                <a:cs typeface="Roboto Mono"/>
                <a:sym typeface="Roboto Mono"/>
              </a:rPr>
              <a:t>&lt;android.support.constraint.Guideline</a:t>
            </a:r>
            <a:br>
              <a:rPr b="1" lang="en" sz="1700">
                <a:solidFill>
                  <a:srgbClr val="37474F"/>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android:layout_width="wrap_content"</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android:layout_height="wrap_content"</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android:id</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"@+id/guideline"</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app:layout_constraintGuide_begin</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"100dp"</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android:orientation</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"vertical"</a:t>
            </a:r>
            <a:br>
              <a:rPr b="1" lang="en" sz="1700">
                <a:solidFill>
                  <a:srgbClr val="37474F"/>
                </a:solidFill>
                <a:latin typeface="Roboto Mono"/>
                <a:ea typeface="Roboto Mono"/>
                <a:cs typeface="Roboto Mono"/>
                <a:sym typeface="Roboto Mono"/>
              </a:rPr>
            </a:br>
            <a:r>
              <a:rPr b="1" lang="en" sz="1700">
                <a:solidFill>
                  <a:srgbClr val="3F51B5"/>
                </a:solidFill>
                <a:latin typeface="Roboto Mono"/>
                <a:ea typeface="Roboto Mono"/>
                <a:cs typeface="Roboto Mono"/>
                <a:sym typeface="Roboto Mono"/>
              </a:rPr>
              <a:t>/&gt;</a:t>
            </a:r>
            <a:endParaRPr b="1" sz="1700">
              <a:solidFill>
                <a:srgbClr val="3F51B5"/>
              </a:solidFill>
              <a:latin typeface="Roboto Mono"/>
              <a:ea typeface="Roboto Mono"/>
              <a:cs typeface="Roboto Mono"/>
              <a:sym typeface="Roboto Mono"/>
            </a:endParaRPr>
          </a:p>
          <a:p>
            <a:pPr indent="0" lvl="0" marL="0" rtl="0">
              <a:spcBef>
                <a:spcPts val="0"/>
              </a:spcBef>
              <a:spcAft>
                <a:spcPts val="0"/>
              </a:spcAft>
              <a:buNone/>
            </a:pPr>
            <a:r>
              <a:t/>
            </a:r>
            <a:endParaRPr b="1" sz="1700">
              <a:solidFill>
                <a:srgbClr val="CCCCCC"/>
              </a:solidFill>
              <a:latin typeface="Roboto Mono"/>
              <a:ea typeface="Roboto Mono"/>
              <a:cs typeface="Roboto Mono"/>
              <a:sym typeface="Roboto Mono"/>
            </a:endParaRPr>
          </a:p>
        </p:txBody>
      </p:sp>
      <p:sp>
        <p:nvSpPr>
          <p:cNvPr id="343" name="Shape 343"/>
          <p:cNvSpPr/>
          <p:nvPr/>
        </p:nvSpPr>
        <p:spPr>
          <a:xfrm>
            <a:off x="568025" y="2217550"/>
            <a:ext cx="2368800" cy="39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4" name="Shape 344"/>
          <p:cNvCxnSpPr/>
          <p:nvPr/>
        </p:nvCxnSpPr>
        <p:spPr>
          <a:xfrm>
            <a:off x="1232274" y="2230143"/>
            <a:ext cx="0" cy="3972600"/>
          </a:xfrm>
          <a:prstGeom prst="straightConnector1">
            <a:avLst/>
          </a:prstGeom>
          <a:noFill/>
          <a:ln cap="flat" cmpd="sng" w="9525">
            <a:solidFill>
              <a:schemeClr val="accent3"/>
            </a:solidFill>
            <a:prstDash val="solid"/>
            <a:round/>
            <a:headEnd len="med" w="med" type="none"/>
            <a:tailEnd len="med" w="med" type="none"/>
          </a:ln>
        </p:spPr>
      </p:cxnSp>
      <p:sp>
        <p:nvSpPr>
          <p:cNvPr id="345" name="Shape 345"/>
          <p:cNvSpPr txBox="1"/>
          <p:nvPr/>
        </p:nvSpPr>
        <p:spPr>
          <a:xfrm>
            <a:off x="568025" y="3764350"/>
            <a:ext cx="693900" cy="46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100dp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51" name="Shape 351"/>
          <p:cNvSpPr txBox="1"/>
          <p:nvPr/>
        </p:nvSpPr>
        <p:spPr>
          <a:xfrm>
            <a:off x="3271575" y="2596925"/>
            <a:ext cx="5872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700">
                <a:solidFill>
                  <a:srgbClr val="3F51B5"/>
                </a:solidFill>
                <a:latin typeface="Roboto Mono"/>
                <a:ea typeface="Roboto Mono"/>
                <a:cs typeface="Roboto Mono"/>
                <a:sym typeface="Roboto Mono"/>
              </a:rPr>
              <a:t>&lt;android.support.constraint.Guideline</a:t>
            </a:r>
            <a:br>
              <a:rPr b="1" lang="en" sz="1700">
                <a:solidFill>
                  <a:srgbClr val="37474F"/>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android:layout_width="wrap_content"</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android:layout_height="wrap_content"</a:t>
            </a:r>
            <a:br>
              <a:rPr b="1" lang="en" sz="1700">
                <a:solidFill>
                  <a:srgbClr val="37474F"/>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android:id="@+id/guideline"</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app:layout_constraintGuide_end</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"100dp"</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android:orientation</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"vertical"</a:t>
            </a:r>
            <a:br>
              <a:rPr b="1" lang="en" sz="1700">
                <a:solidFill>
                  <a:srgbClr val="37474F"/>
                </a:solidFill>
                <a:latin typeface="Roboto Mono"/>
                <a:ea typeface="Roboto Mono"/>
                <a:cs typeface="Roboto Mono"/>
                <a:sym typeface="Roboto Mono"/>
              </a:rPr>
            </a:br>
            <a:r>
              <a:rPr b="1" lang="en" sz="1700">
                <a:solidFill>
                  <a:srgbClr val="3F51B5"/>
                </a:solidFill>
                <a:latin typeface="Roboto Mono"/>
                <a:ea typeface="Roboto Mono"/>
                <a:cs typeface="Roboto Mono"/>
                <a:sym typeface="Roboto Mono"/>
              </a:rPr>
              <a:t>/&gt;</a:t>
            </a:r>
            <a:br>
              <a:rPr b="1" lang="en" sz="1700">
                <a:solidFill>
                  <a:srgbClr val="37474F"/>
                </a:solidFill>
                <a:latin typeface="Roboto Mono"/>
                <a:ea typeface="Roboto Mono"/>
                <a:cs typeface="Roboto Mono"/>
                <a:sym typeface="Roboto Mono"/>
              </a:rPr>
            </a:br>
            <a:endParaRPr b="1" sz="1700">
              <a:solidFill>
                <a:srgbClr val="37474F"/>
              </a:solidFill>
              <a:latin typeface="Roboto Mono"/>
              <a:ea typeface="Roboto Mono"/>
              <a:cs typeface="Roboto Mono"/>
              <a:sym typeface="Roboto Mono"/>
            </a:endParaRPr>
          </a:p>
          <a:p>
            <a:pPr indent="0" lvl="0" marL="0" rtl="0">
              <a:lnSpc>
                <a:spcPct val="115000"/>
              </a:lnSpc>
              <a:spcBef>
                <a:spcPts val="0"/>
              </a:spcBef>
              <a:spcAft>
                <a:spcPts val="0"/>
              </a:spcAft>
              <a:buNone/>
            </a:pPr>
            <a:r>
              <a:t/>
            </a:r>
            <a:endParaRPr b="1" sz="1700">
              <a:solidFill>
                <a:srgbClr val="37474F"/>
              </a:solidFill>
              <a:latin typeface="Roboto Mono"/>
              <a:ea typeface="Roboto Mono"/>
              <a:cs typeface="Roboto Mono"/>
              <a:sym typeface="Roboto Mono"/>
            </a:endParaRPr>
          </a:p>
          <a:p>
            <a:pPr indent="0" lvl="0" marL="0" rtl="0">
              <a:spcBef>
                <a:spcPts val="0"/>
              </a:spcBef>
              <a:spcAft>
                <a:spcPts val="0"/>
              </a:spcAft>
              <a:buNone/>
            </a:pPr>
            <a:r>
              <a:t/>
            </a:r>
            <a:endParaRPr b="1" sz="1700">
              <a:solidFill>
                <a:srgbClr val="CCCCCC"/>
              </a:solidFill>
              <a:latin typeface="Roboto Mono"/>
              <a:ea typeface="Roboto Mono"/>
              <a:cs typeface="Roboto Mono"/>
              <a:sym typeface="Roboto Mono"/>
            </a:endParaRPr>
          </a:p>
        </p:txBody>
      </p:sp>
      <p:sp>
        <p:nvSpPr>
          <p:cNvPr id="352" name="Shape 35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Guideline</a:t>
            </a:r>
            <a:endParaRPr sz="2800">
              <a:latin typeface="Roboto Slab"/>
              <a:ea typeface="Roboto Slab"/>
              <a:cs typeface="Roboto Slab"/>
              <a:sym typeface="Roboto Slab"/>
            </a:endParaRPr>
          </a:p>
        </p:txBody>
      </p:sp>
      <p:sp>
        <p:nvSpPr>
          <p:cNvPr id="353" name="Shape 353"/>
          <p:cNvSpPr/>
          <p:nvPr/>
        </p:nvSpPr>
        <p:spPr>
          <a:xfrm>
            <a:off x="568025" y="2217550"/>
            <a:ext cx="2368800" cy="39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4" name="Shape 354"/>
          <p:cNvCxnSpPr/>
          <p:nvPr/>
        </p:nvCxnSpPr>
        <p:spPr>
          <a:xfrm>
            <a:off x="2245224" y="2230143"/>
            <a:ext cx="0" cy="3972600"/>
          </a:xfrm>
          <a:prstGeom prst="straightConnector1">
            <a:avLst/>
          </a:prstGeom>
          <a:noFill/>
          <a:ln cap="flat" cmpd="sng" w="9525">
            <a:solidFill>
              <a:schemeClr val="accent3"/>
            </a:solidFill>
            <a:prstDash val="solid"/>
            <a:round/>
            <a:headEnd len="med" w="med" type="none"/>
            <a:tailEnd len="med" w="med" type="none"/>
          </a:ln>
        </p:spPr>
      </p:cxnSp>
      <p:sp>
        <p:nvSpPr>
          <p:cNvPr id="355" name="Shape 355"/>
          <p:cNvSpPr txBox="1"/>
          <p:nvPr/>
        </p:nvSpPr>
        <p:spPr>
          <a:xfrm>
            <a:off x="2245225" y="3764350"/>
            <a:ext cx="693900" cy="46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100dp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61" name="Shape 361"/>
          <p:cNvSpPr txBox="1"/>
          <p:nvPr/>
        </p:nvSpPr>
        <p:spPr>
          <a:xfrm>
            <a:off x="3146675" y="2777575"/>
            <a:ext cx="6306300" cy="3188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700">
                <a:solidFill>
                  <a:srgbClr val="3F51B5"/>
                </a:solidFill>
                <a:latin typeface="Roboto Mono"/>
                <a:ea typeface="Roboto Mono"/>
                <a:cs typeface="Roboto Mono"/>
                <a:sym typeface="Roboto Mono"/>
              </a:rPr>
              <a:t>&lt;android.support.constraint.Guideline</a:t>
            </a:r>
            <a:br>
              <a:rPr b="1" lang="en" sz="1700">
                <a:solidFill>
                  <a:srgbClr val="37474F"/>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android:layout_width="wrap_content"</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android:layout_height="wrap_content"</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android:id="@+id/guideline"</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app:layout_constraintGuide_percent</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"0.5"</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android:orientation</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"vertical"</a:t>
            </a:r>
            <a:br>
              <a:rPr b="1" lang="en" sz="1700">
                <a:solidFill>
                  <a:srgbClr val="37474F"/>
                </a:solidFill>
                <a:latin typeface="Roboto Mono"/>
                <a:ea typeface="Roboto Mono"/>
                <a:cs typeface="Roboto Mono"/>
                <a:sym typeface="Roboto Mono"/>
              </a:rPr>
            </a:br>
            <a:r>
              <a:rPr b="1" lang="en" sz="1700">
                <a:solidFill>
                  <a:srgbClr val="3F51B5"/>
                </a:solidFill>
                <a:latin typeface="Roboto Mono"/>
                <a:ea typeface="Roboto Mono"/>
                <a:cs typeface="Roboto Mono"/>
                <a:sym typeface="Roboto Mono"/>
              </a:rPr>
              <a:t>/&gt;</a:t>
            </a:r>
            <a:br>
              <a:rPr b="1" lang="en" sz="1700">
                <a:solidFill>
                  <a:srgbClr val="37474F"/>
                </a:solidFill>
                <a:latin typeface="Roboto Mono"/>
                <a:ea typeface="Roboto Mono"/>
                <a:cs typeface="Roboto Mono"/>
                <a:sym typeface="Roboto Mono"/>
              </a:rPr>
            </a:br>
            <a:endParaRPr b="1" sz="1700">
              <a:solidFill>
                <a:srgbClr val="37474F"/>
              </a:solidFill>
              <a:latin typeface="Roboto Mono"/>
              <a:ea typeface="Roboto Mono"/>
              <a:cs typeface="Roboto Mono"/>
              <a:sym typeface="Roboto Mono"/>
            </a:endParaRPr>
          </a:p>
          <a:p>
            <a:pPr indent="0" lvl="0" marL="0" rtl="0">
              <a:lnSpc>
                <a:spcPct val="115000"/>
              </a:lnSpc>
              <a:spcBef>
                <a:spcPts val="0"/>
              </a:spcBef>
              <a:spcAft>
                <a:spcPts val="0"/>
              </a:spcAft>
              <a:buNone/>
            </a:pPr>
            <a:r>
              <a:t/>
            </a:r>
            <a:endParaRPr b="1" sz="1700">
              <a:solidFill>
                <a:srgbClr val="37474F"/>
              </a:solidFill>
              <a:latin typeface="Roboto Mono"/>
              <a:ea typeface="Roboto Mono"/>
              <a:cs typeface="Roboto Mono"/>
              <a:sym typeface="Roboto Mono"/>
            </a:endParaRPr>
          </a:p>
          <a:p>
            <a:pPr indent="0" lvl="0" marL="0" rtl="0">
              <a:spcBef>
                <a:spcPts val="0"/>
              </a:spcBef>
              <a:spcAft>
                <a:spcPts val="0"/>
              </a:spcAft>
              <a:buNone/>
            </a:pPr>
            <a:r>
              <a:t/>
            </a:r>
            <a:endParaRPr b="1" sz="1700">
              <a:solidFill>
                <a:srgbClr val="CCCCCC"/>
              </a:solidFill>
              <a:latin typeface="Roboto Mono"/>
              <a:ea typeface="Roboto Mono"/>
              <a:cs typeface="Roboto Mono"/>
              <a:sym typeface="Roboto Mono"/>
            </a:endParaRPr>
          </a:p>
        </p:txBody>
      </p:sp>
      <p:sp>
        <p:nvSpPr>
          <p:cNvPr id="362" name="Shape 36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Guideline</a:t>
            </a:r>
            <a:endParaRPr sz="2800">
              <a:latin typeface="Roboto Slab"/>
              <a:ea typeface="Roboto Slab"/>
              <a:cs typeface="Roboto Slab"/>
              <a:sym typeface="Roboto Slab"/>
            </a:endParaRPr>
          </a:p>
        </p:txBody>
      </p:sp>
      <p:sp>
        <p:nvSpPr>
          <p:cNvPr id="363" name="Shape 363"/>
          <p:cNvSpPr/>
          <p:nvPr/>
        </p:nvSpPr>
        <p:spPr>
          <a:xfrm>
            <a:off x="568025" y="2217550"/>
            <a:ext cx="2368800" cy="39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64" name="Shape 364"/>
          <p:cNvCxnSpPr/>
          <p:nvPr/>
        </p:nvCxnSpPr>
        <p:spPr>
          <a:xfrm>
            <a:off x="1752424" y="2230143"/>
            <a:ext cx="0" cy="3972600"/>
          </a:xfrm>
          <a:prstGeom prst="straightConnector1">
            <a:avLst/>
          </a:prstGeom>
          <a:noFill/>
          <a:ln cap="flat" cmpd="sng" w="9525">
            <a:solidFill>
              <a:schemeClr val="accent3"/>
            </a:solidFill>
            <a:prstDash val="solid"/>
            <a:round/>
            <a:headEnd len="med" w="med" type="none"/>
            <a:tailEnd len="med" w="med" type="none"/>
          </a:ln>
        </p:spPr>
      </p:cxnSp>
      <p:sp>
        <p:nvSpPr>
          <p:cNvPr id="365" name="Shape 365"/>
          <p:cNvSpPr txBox="1"/>
          <p:nvPr/>
        </p:nvSpPr>
        <p:spPr>
          <a:xfrm>
            <a:off x="929200" y="3764350"/>
            <a:ext cx="693900" cy="46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50%</a:t>
            </a:r>
            <a:endParaRPr/>
          </a:p>
        </p:txBody>
      </p:sp>
      <p:sp>
        <p:nvSpPr>
          <p:cNvPr id="366" name="Shape 366"/>
          <p:cNvSpPr txBox="1"/>
          <p:nvPr/>
        </p:nvSpPr>
        <p:spPr>
          <a:xfrm>
            <a:off x="2102600" y="3764350"/>
            <a:ext cx="693900" cy="46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72" name="Shape 372"/>
          <p:cNvSpPr txBox="1"/>
          <p:nvPr/>
        </p:nvSpPr>
        <p:spPr>
          <a:xfrm>
            <a:off x="770875" y="1970013"/>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2100">
              <a:latin typeface="Lato"/>
              <a:ea typeface="Lato"/>
              <a:cs typeface="Lato"/>
              <a:sym typeface="Lato"/>
            </a:endParaRPr>
          </a:p>
          <a:p>
            <a:pPr indent="0" lvl="0" marL="0" rtl="0">
              <a:lnSpc>
                <a:spcPct val="115000"/>
              </a:lnSpc>
              <a:spcBef>
                <a:spcPts val="0"/>
              </a:spcBef>
              <a:spcAft>
                <a:spcPts val="0"/>
              </a:spcAft>
              <a:buNone/>
            </a:pPr>
            <a:r>
              <a:rPr b="1" lang="en" sz="2100">
                <a:latin typeface="Lato"/>
                <a:ea typeface="Lato"/>
                <a:cs typeface="Lato"/>
                <a:sym typeface="Lato"/>
              </a:rPr>
              <a:t>Orientation</a:t>
            </a:r>
            <a:endParaRPr b="1" sz="2100">
              <a:latin typeface="Lato"/>
              <a:ea typeface="Lato"/>
              <a:cs typeface="Lato"/>
              <a:sym typeface="Lato"/>
            </a:endParaRPr>
          </a:p>
          <a:p>
            <a:pPr indent="-361950" lvl="0" marL="457200" rtl="0">
              <a:lnSpc>
                <a:spcPct val="115000"/>
              </a:lnSpc>
              <a:spcBef>
                <a:spcPts val="0"/>
              </a:spcBef>
              <a:spcAft>
                <a:spcPts val="0"/>
              </a:spcAft>
              <a:buSzPts val="2100"/>
              <a:buFont typeface="Lato"/>
              <a:buChar char="●"/>
            </a:pPr>
            <a:r>
              <a:rPr lang="en" sz="2100">
                <a:latin typeface="Lato"/>
                <a:ea typeface="Lato"/>
                <a:cs typeface="Lato"/>
                <a:sym typeface="Lato"/>
              </a:rPr>
              <a:t>Vertical</a:t>
            </a:r>
            <a:endParaRPr sz="2100">
              <a:latin typeface="Lato"/>
              <a:ea typeface="Lato"/>
              <a:cs typeface="Lato"/>
              <a:sym typeface="Lato"/>
            </a:endParaRPr>
          </a:p>
          <a:p>
            <a:pPr indent="-361950" lvl="0" marL="457200" rtl="0">
              <a:lnSpc>
                <a:spcPct val="115000"/>
              </a:lnSpc>
              <a:spcBef>
                <a:spcPts val="0"/>
              </a:spcBef>
              <a:spcAft>
                <a:spcPts val="0"/>
              </a:spcAft>
              <a:buSzPts val="2100"/>
              <a:buFont typeface="Lato"/>
              <a:buChar char="●"/>
            </a:pPr>
            <a:r>
              <a:rPr lang="en" sz="2100">
                <a:latin typeface="Lato"/>
                <a:ea typeface="Lato"/>
                <a:cs typeface="Lato"/>
                <a:sym typeface="Lato"/>
              </a:rPr>
              <a:t>Horizontal</a:t>
            </a:r>
            <a:endParaRPr sz="2100">
              <a:latin typeface="Lato"/>
              <a:ea typeface="Lato"/>
              <a:cs typeface="Lato"/>
              <a:sym typeface="Lato"/>
            </a:endParaRPr>
          </a:p>
          <a:p>
            <a:pPr indent="0" lvl="0" marL="0" rtl="0">
              <a:lnSpc>
                <a:spcPct val="115000"/>
              </a:lnSpc>
              <a:spcBef>
                <a:spcPts val="0"/>
              </a:spcBef>
              <a:spcAft>
                <a:spcPts val="0"/>
              </a:spcAft>
              <a:buNone/>
            </a:pPr>
            <a:r>
              <a:t/>
            </a:r>
            <a:endParaRPr sz="2100">
              <a:latin typeface="Lato"/>
              <a:ea typeface="Lato"/>
              <a:cs typeface="Lato"/>
              <a:sym typeface="Lato"/>
            </a:endParaRPr>
          </a:p>
          <a:p>
            <a:pPr indent="0" lvl="0" marL="0" rtl="0">
              <a:lnSpc>
                <a:spcPct val="115000"/>
              </a:lnSpc>
              <a:spcBef>
                <a:spcPts val="0"/>
              </a:spcBef>
              <a:spcAft>
                <a:spcPts val="0"/>
              </a:spcAft>
              <a:buNone/>
            </a:pPr>
            <a:r>
              <a:rPr b="1" lang="en" sz="2100">
                <a:latin typeface="Lato"/>
                <a:ea typeface="Lato"/>
                <a:cs typeface="Lato"/>
                <a:sym typeface="Lato"/>
              </a:rPr>
              <a:t>Use cases</a:t>
            </a:r>
            <a:endParaRPr b="1" sz="2100">
              <a:latin typeface="Lato"/>
              <a:ea typeface="Lato"/>
              <a:cs typeface="Lato"/>
              <a:sym typeface="Lato"/>
            </a:endParaRPr>
          </a:p>
          <a:p>
            <a:pPr indent="-361950" lvl="0" marL="457200" rtl="0">
              <a:lnSpc>
                <a:spcPct val="115000"/>
              </a:lnSpc>
              <a:spcBef>
                <a:spcPts val="0"/>
              </a:spcBef>
              <a:spcAft>
                <a:spcPts val="0"/>
              </a:spcAft>
              <a:buSzPts val="2100"/>
              <a:buFont typeface="Lato"/>
              <a:buChar char="●"/>
            </a:pPr>
            <a:r>
              <a:rPr lang="en" sz="2100">
                <a:latin typeface="Lato"/>
                <a:ea typeface="Lato"/>
                <a:cs typeface="Lato"/>
                <a:sym typeface="Lato"/>
              </a:rPr>
              <a:t>Keylines</a:t>
            </a:r>
            <a:endParaRPr sz="2100">
              <a:latin typeface="Lato"/>
              <a:ea typeface="Lato"/>
              <a:cs typeface="Lato"/>
              <a:sym typeface="Lato"/>
            </a:endParaRPr>
          </a:p>
          <a:p>
            <a:pPr indent="-361950" lvl="0" marL="457200" rtl="0">
              <a:lnSpc>
                <a:spcPct val="115000"/>
              </a:lnSpc>
              <a:spcBef>
                <a:spcPts val="0"/>
              </a:spcBef>
              <a:spcAft>
                <a:spcPts val="0"/>
              </a:spcAft>
              <a:buSzPts val="2100"/>
              <a:buFont typeface="Lato"/>
              <a:buChar char="●"/>
            </a:pPr>
            <a:r>
              <a:rPr lang="en" sz="2100">
                <a:latin typeface="Lato"/>
                <a:ea typeface="Lato"/>
                <a:cs typeface="Lato"/>
                <a:sym typeface="Lato"/>
              </a:rPr>
              <a:t>Reduce multiple margin on views</a:t>
            </a:r>
            <a:endParaRPr sz="2100">
              <a:latin typeface="Lato"/>
              <a:ea typeface="Lato"/>
              <a:cs typeface="Lato"/>
              <a:sym typeface="Lato"/>
            </a:endParaRPr>
          </a:p>
          <a:p>
            <a:pPr indent="0" lvl="0" marL="0" rtl="0">
              <a:lnSpc>
                <a:spcPct val="115000"/>
              </a:lnSpc>
              <a:spcBef>
                <a:spcPts val="0"/>
              </a:spcBef>
              <a:spcAft>
                <a:spcPts val="0"/>
              </a:spcAft>
              <a:buNone/>
            </a:pPr>
            <a:r>
              <a:t/>
            </a:r>
            <a:endParaRPr sz="2100">
              <a:latin typeface="Lato"/>
              <a:ea typeface="Lato"/>
              <a:cs typeface="Lato"/>
              <a:sym typeface="Lato"/>
            </a:endParaRPr>
          </a:p>
          <a:p>
            <a:pPr indent="0" lvl="0" marL="0" rtl="0">
              <a:lnSpc>
                <a:spcPct val="115000"/>
              </a:lnSpc>
              <a:spcBef>
                <a:spcPts val="0"/>
              </a:spcBef>
              <a:spcAft>
                <a:spcPts val="0"/>
              </a:spcAft>
              <a:buNone/>
            </a:pPr>
            <a:r>
              <a:t/>
            </a:r>
            <a:endParaRPr sz="2100">
              <a:latin typeface="Lato"/>
              <a:ea typeface="Lato"/>
              <a:cs typeface="Lato"/>
              <a:sym typeface="Lato"/>
            </a:endParaRPr>
          </a:p>
          <a:p>
            <a:pPr indent="0" lvl="0" marL="0" rtl="0">
              <a:lnSpc>
                <a:spcPct val="115000"/>
              </a:lnSpc>
              <a:spcBef>
                <a:spcPts val="0"/>
              </a:spcBef>
              <a:spcAft>
                <a:spcPts val="0"/>
              </a:spcAft>
              <a:buNone/>
            </a:pPr>
            <a:r>
              <a:rPr b="1" lang="en" sz="2100">
                <a:latin typeface="Roboto"/>
                <a:ea typeface="Roboto"/>
                <a:cs typeface="Roboto"/>
                <a:sym typeface="Roboto"/>
              </a:rPr>
              <a:t>Code Sample</a:t>
            </a:r>
            <a:endParaRPr b="1" sz="2100">
              <a:latin typeface="Lato"/>
              <a:ea typeface="Lato"/>
              <a:cs typeface="Lato"/>
              <a:sym typeface="Lato"/>
            </a:endParaRPr>
          </a:p>
          <a:p>
            <a:pPr indent="0" lvl="0" marL="0" rtl="0">
              <a:lnSpc>
                <a:spcPct val="115000"/>
              </a:lnSpc>
              <a:spcBef>
                <a:spcPts val="0"/>
              </a:spcBef>
              <a:spcAft>
                <a:spcPts val="0"/>
              </a:spcAft>
              <a:buNone/>
            </a:pPr>
            <a:r>
              <a:t/>
            </a:r>
            <a:endParaRPr sz="2100">
              <a:latin typeface="Lato"/>
              <a:ea typeface="Lato"/>
              <a:cs typeface="Lato"/>
              <a:sym typeface="Lato"/>
            </a:endParaRPr>
          </a:p>
          <a:p>
            <a:pPr indent="0" lvl="0" marL="0" rtl="0">
              <a:lnSpc>
                <a:spcPct val="115000"/>
              </a:lnSpc>
              <a:spcBef>
                <a:spcPts val="0"/>
              </a:spcBef>
              <a:spcAft>
                <a:spcPts val="0"/>
              </a:spcAft>
              <a:buNone/>
            </a:pPr>
            <a:r>
              <a:rPr lang="en" sz="2100">
                <a:latin typeface="Lato"/>
                <a:ea typeface="Lato"/>
                <a:cs typeface="Lato"/>
                <a:sym typeface="Lato"/>
              </a:rPr>
              <a:t> </a:t>
            </a:r>
            <a:endParaRPr sz="2100">
              <a:latin typeface="Lato"/>
              <a:ea typeface="Lato"/>
              <a:cs typeface="Lato"/>
              <a:sym typeface="Lato"/>
            </a:endParaRPr>
          </a:p>
        </p:txBody>
      </p:sp>
      <p:sp>
        <p:nvSpPr>
          <p:cNvPr id="373" name="Shape 373"/>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Guideline</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6" st="6"/>
                                            </p:txEl>
                                          </p:spTgt>
                                        </p:tgtEl>
                                        <p:attrNameLst>
                                          <p:attrName>style.visibility</p:attrName>
                                        </p:attrNameLst>
                                      </p:cBhvr>
                                      <p:to>
                                        <p:strVal val="visible"/>
                                      </p:to>
                                    </p:set>
                                    <p:animEffect filter="fade" transition="in">
                                      <p:cBhvr>
                                        <p:cTn dur="1000"/>
                                        <p:tgtEl>
                                          <p:spTgt spid="3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7" st="7"/>
                                            </p:txEl>
                                          </p:spTgt>
                                        </p:tgtEl>
                                        <p:attrNameLst>
                                          <p:attrName>style.visibility</p:attrName>
                                        </p:attrNameLst>
                                      </p:cBhvr>
                                      <p:to>
                                        <p:strVal val="visible"/>
                                      </p:to>
                                    </p:set>
                                    <p:animEffect filter="fade" transition="in">
                                      <p:cBhvr>
                                        <p:cTn dur="1000"/>
                                        <p:tgtEl>
                                          <p:spTgt spid="3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8" st="8"/>
                                            </p:txEl>
                                          </p:spTgt>
                                        </p:tgtEl>
                                        <p:attrNameLst>
                                          <p:attrName>style.visibility</p:attrName>
                                        </p:attrNameLst>
                                      </p:cBhvr>
                                      <p:to>
                                        <p:strVal val="visible"/>
                                      </p:to>
                                    </p:set>
                                    <p:animEffect filter="fade" transition="in">
                                      <p:cBhvr>
                                        <p:cTn dur="1000"/>
                                        <p:tgtEl>
                                          <p:spTgt spid="37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9" st="9"/>
                                            </p:txEl>
                                          </p:spTgt>
                                        </p:tgtEl>
                                        <p:attrNameLst>
                                          <p:attrName>style.visibility</p:attrName>
                                        </p:attrNameLst>
                                      </p:cBhvr>
                                      <p:to>
                                        <p:strVal val="visible"/>
                                      </p:to>
                                    </p:set>
                                    <p:animEffect filter="fade" transition="in">
                                      <p:cBhvr>
                                        <p:cTn dur="1000"/>
                                        <p:tgtEl>
                                          <p:spTgt spid="37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0" st="10"/>
                                            </p:txEl>
                                          </p:spTgt>
                                        </p:tgtEl>
                                        <p:attrNameLst>
                                          <p:attrName>style.visibility</p:attrName>
                                        </p:attrNameLst>
                                      </p:cBhvr>
                                      <p:to>
                                        <p:strVal val="visible"/>
                                      </p:to>
                                    </p:set>
                                    <p:animEffect filter="fade" transition="in">
                                      <p:cBhvr>
                                        <p:cTn dur="1000"/>
                                        <p:tgtEl>
                                          <p:spTgt spid="37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1" st="11"/>
                                            </p:txEl>
                                          </p:spTgt>
                                        </p:tgtEl>
                                        <p:attrNameLst>
                                          <p:attrName>style.visibility</p:attrName>
                                        </p:attrNameLst>
                                      </p:cBhvr>
                                      <p:to>
                                        <p:strVal val="visible"/>
                                      </p:to>
                                    </p:set>
                                    <p:animEffect filter="fade" transition="in">
                                      <p:cBhvr>
                                        <p:cTn dur="1000"/>
                                        <p:tgtEl>
                                          <p:spTgt spid="37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2" st="12"/>
                                            </p:txEl>
                                          </p:spTgt>
                                        </p:tgtEl>
                                        <p:attrNameLst>
                                          <p:attrName>style.visibility</p:attrName>
                                        </p:attrNameLst>
                                      </p:cBhvr>
                                      <p:to>
                                        <p:strVal val="visible"/>
                                      </p:to>
                                    </p:set>
                                    <p:animEffect filter="fade" transition="in">
                                      <p:cBhvr>
                                        <p:cTn dur="1000"/>
                                        <p:tgtEl>
                                          <p:spTgt spid="37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Chain</a:t>
            </a:r>
            <a:endParaRPr b="1" sz="4000">
              <a:latin typeface="Roboto Slab"/>
              <a:ea typeface="Roboto Slab"/>
              <a:cs typeface="Roboto Slab"/>
              <a:sym typeface="Roboto Slab"/>
            </a:endParaRPr>
          </a:p>
        </p:txBody>
      </p:sp>
      <p:sp>
        <p:nvSpPr>
          <p:cNvPr id="379" name="Shape 379"/>
          <p:cNvSpPr txBox="1"/>
          <p:nvPr>
            <p:ph idx="1" type="body"/>
          </p:nvPr>
        </p:nvSpPr>
        <p:spPr>
          <a:xfrm>
            <a:off x="823850" y="4181250"/>
            <a:ext cx="5117100" cy="1625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sz="2400"/>
              <a:t>Linking multiple views in horizontal or vertical</a:t>
            </a:r>
            <a:endParaRPr sz="2400"/>
          </a:p>
        </p:txBody>
      </p:sp>
      <p:sp>
        <p:nvSpPr>
          <p:cNvPr id="380" name="Shape 38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86" name="Shape 386"/>
          <p:cNvSpPr txBox="1"/>
          <p:nvPr/>
        </p:nvSpPr>
        <p:spPr>
          <a:xfrm>
            <a:off x="1297500" y="2323125"/>
            <a:ext cx="3123900" cy="69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t>CHAIN_SPREAD</a:t>
            </a:r>
            <a:endParaRPr b="1" sz="2400"/>
          </a:p>
        </p:txBody>
      </p:sp>
      <p:sp>
        <p:nvSpPr>
          <p:cNvPr id="387" name="Shape 387"/>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Chain</a:t>
            </a:r>
            <a:endParaRPr sz="2800">
              <a:latin typeface="Roboto Slab"/>
              <a:ea typeface="Roboto Slab"/>
              <a:cs typeface="Roboto Slab"/>
              <a:sym typeface="Roboto Slab"/>
            </a:endParaRPr>
          </a:p>
        </p:txBody>
      </p:sp>
      <p:pic>
        <p:nvPicPr>
          <p:cNvPr id="388" name="Shape 388"/>
          <p:cNvPicPr preferRelativeResize="0"/>
          <p:nvPr/>
        </p:nvPicPr>
        <p:blipFill>
          <a:blip r:embed="rId3">
            <a:alphaModFix/>
          </a:blip>
          <a:stretch>
            <a:fillRect/>
          </a:stretch>
        </p:blipFill>
        <p:spPr>
          <a:xfrm>
            <a:off x="304800" y="3168825"/>
            <a:ext cx="8839202" cy="14535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94" name="Shape 394"/>
          <p:cNvSpPr txBox="1"/>
          <p:nvPr/>
        </p:nvSpPr>
        <p:spPr>
          <a:xfrm>
            <a:off x="1297500" y="2323125"/>
            <a:ext cx="3774600" cy="6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CHAIN_SPREAD_INSIDE</a:t>
            </a:r>
            <a:endParaRPr b="1" sz="2400"/>
          </a:p>
        </p:txBody>
      </p:sp>
      <p:pic>
        <p:nvPicPr>
          <p:cNvPr id="395" name="Shape 395"/>
          <p:cNvPicPr preferRelativeResize="0"/>
          <p:nvPr/>
        </p:nvPicPr>
        <p:blipFill>
          <a:blip r:embed="rId3">
            <a:alphaModFix/>
          </a:blip>
          <a:stretch>
            <a:fillRect/>
          </a:stretch>
        </p:blipFill>
        <p:spPr>
          <a:xfrm>
            <a:off x="152400" y="3245025"/>
            <a:ext cx="8839201" cy="1382092"/>
          </a:xfrm>
          <a:prstGeom prst="rect">
            <a:avLst/>
          </a:prstGeom>
          <a:noFill/>
          <a:ln>
            <a:noFill/>
          </a:ln>
        </p:spPr>
      </p:pic>
      <p:sp>
        <p:nvSpPr>
          <p:cNvPr id="396" name="Shape 396"/>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Chain</a:t>
            </a:r>
            <a:endParaRPr sz="2800">
              <a:latin typeface="Roboto Slab"/>
              <a:ea typeface="Roboto Slab"/>
              <a:cs typeface="Roboto Slab"/>
              <a:sym typeface="Roboto Slab"/>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02" name="Shape 402"/>
          <p:cNvSpPr txBox="1"/>
          <p:nvPr/>
        </p:nvSpPr>
        <p:spPr>
          <a:xfrm>
            <a:off x="1297500" y="2323125"/>
            <a:ext cx="3774600" cy="6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CHAIN_PACKED</a:t>
            </a:r>
            <a:endParaRPr b="1" sz="2400"/>
          </a:p>
        </p:txBody>
      </p:sp>
      <p:pic>
        <p:nvPicPr>
          <p:cNvPr id="403" name="Shape 403"/>
          <p:cNvPicPr preferRelativeResize="0"/>
          <p:nvPr/>
        </p:nvPicPr>
        <p:blipFill>
          <a:blip r:embed="rId3">
            <a:alphaModFix/>
          </a:blip>
          <a:stretch>
            <a:fillRect/>
          </a:stretch>
        </p:blipFill>
        <p:spPr>
          <a:xfrm>
            <a:off x="152400" y="3168825"/>
            <a:ext cx="8839202" cy="1249467"/>
          </a:xfrm>
          <a:prstGeom prst="rect">
            <a:avLst/>
          </a:prstGeom>
          <a:noFill/>
          <a:ln>
            <a:noFill/>
          </a:ln>
        </p:spPr>
      </p:pic>
      <p:sp>
        <p:nvSpPr>
          <p:cNvPr id="404" name="Shape 404"/>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Chain</a:t>
            </a:r>
            <a:endParaRPr sz="2800">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Slab"/>
                <a:ea typeface="Roboto Slab"/>
                <a:cs typeface="Roboto Slab"/>
                <a:sym typeface="Roboto Slab"/>
              </a:rPr>
              <a:t>What are constraints ?</a:t>
            </a:r>
            <a:endParaRPr>
              <a:latin typeface="Roboto Slab"/>
              <a:ea typeface="Roboto Slab"/>
              <a:cs typeface="Roboto Slab"/>
              <a:sym typeface="Roboto Slab"/>
            </a:endParaRPr>
          </a:p>
        </p:txBody>
      </p:sp>
      <p:sp>
        <p:nvSpPr>
          <p:cNvPr id="118" name="Shape 118"/>
          <p:cNvSpPr txBox="1"/>
          <p:nvPr>
            <p:ph idx="1" type="body"/>
          </p:nvPr>
        </p:nvSpPr>
        <p:spPr>
          <a:xfrm>
            <a:off x="1054350" y="2672383"/>
            <a:ext cx="7038900" cy="3363300"/>
          </a:xfrm>
          <a:prstGeom prst="rect">
            <a:avLst/>
          </a:prstGeom>
        </p:spPr>
        <p:txBody>
          <a:bodyPr anchorCtr="0" anchor="t" bIns="91425" lIns="91425" spcFirstLastPara="1" rIns="91425" wrap="square" tIns="91425">
            <a:noAutofit/>
          </a:bodyPr>
          <a:lstStyle/>
          <a:p>
            <a:pPr indent="-374650" lvl="0" marL="457200" rtl="0">
              <a:lnSpc>
                <a:spcPct val="200000"/>
              </a:lnSpc>
              <a:spcBef>
                <a:spcPts val="0"/>
              </a:spcBef>
              <a:spcAft>
                <a:spcPts val="0"/>
              </a:spcAft>
              <a:buSzPts val="2300"/>
              <a:buChar char="●"/>
            </a:pPr>
            <a:r>
              <a:rPr lang="en" sz="2300"/>
              <a:t>Connections between views</a:t>
            </a:r>
            <a:endParaRPr sz="2300"/>
          </a:p>
          <a:p>
            <a:pPr indent="-374650" lvl="0" marL="457200" rtl="0">
              <a:lnSpc>
                <a:spcPct val="200000"/>
              </a:lnSpc>
              <a:spcBef>
                <a:spcPts val="0"/>
              </a:spcBef>
              <a:spcAft>
                <a:spcPts val="0"/>
              </a:spcAft>
              <a:buSzPts val="2300"/>
              <a:buChar char="●"/>
            </a:pPr>
            <a:r>
              <a:rPr lang="en" sz="2300"/>
              <a:t>Connections between view and parent viewgroup</a:t>
            </a:r>
            <a:endParaRPr sz="2300"/>
          </a:p>
          <a:p>
            <a:pPr indent="-374650" lvl="0" marL="457200" rtl="0">
              <a:lnSpc>
                <a:spcPct val="200000"/>
              </a:lnSpc>
              <a:spcBef>
                <a:spcPts val="0"/>
              </a:spcBef>
              <a:spcAft>
                <a:spcPts val="0"/>
              </a:spcAft>
              <a:buSzPts val="2300"/>
              <a:buChar char="●"/>
            </a:pPr>
            <a:r>
              <a:rPr lang="en" sz="2300"/>
              <a:t>Helpers that allowed connections</a:t>
            </a:r>
            <a:endParaRPr sz="2300"/>
          </a:p>
          <a:p>
            <a:pPr indent="0" lvl="0" marL="0" rtl="0">
              <a:lnSpc>
                <a:spcPct val="200000"/>
              </a:lnSpc>
              <a:spcBef>
                <a:spcPts val="1600"/>
              </a:spcBef>
              <a:spcAft>
                <a:spcPts val="1600"/>
              </a:spcAft>
              <a:buNone/>
            </a:pPr>
            <a:r>
              <a:t/>
            </a:r>
            <a:endParaRPr sz="2300"/>
          </a:p>
        </p:txBody>
      </p:sp>
      <p:sp>
        <p:nvSpPr>
          <p:cNvPr id="119" name="Shape 1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410" name="Shape 410"/>
          <p:cNvPicPr preferRelativeResize="0"/>
          <p:nvPr/>
        </p:nvPicPr>
        <p:blipFill>
          <a:blip r:embed="rId3">
            <a:alphaModFix/>
          </a:blip>
          <a:stretch>
            <a:fillRect/>
          </a:stretch>
        </p:blipFill>
        <p:spPr>
          <a:xfrm>
            <a:off x="138575" y="5052900"/>
            <a:ext cx="8839200" cy="1284768"/>
          </a:xfrm>
          <a:prstGeom prst="rect">
            <a:avLst/>
          </a:prstGeom>
          <a:noFill/>
          <a:ln>
            <a:noFill/>
          </a:ln>
        </p:spPr>
      </p:pic>
      <p:pic>
        <p:nvPicPr>
          <p:cNvPr id="411" name="Shape 411"/>
          <p:cNvPicPr preferRelativeResize="0"/>
          <p:nvPr/>
        </p:nvPicPr>
        <p:blipFill>
          <a:blip r:embed="rId4">
            <a:alphaModFix/>
          </a:blip>
          <a:stretch>
            <a:fillRect/>
          </a:stretch>
        </p:blipFill>
        <p:spPr>
          <a:xfrm>
            <a:off x="152400" y="2607530"/>
            <a:ext cx="8839202" cy="1462826"/>
          </a:xfrm>
          <a:prstGeom prst="rect">
            <a:avLst/>
          </a:prstGeom>
          <a:noFill/>
          <a:ln>
            <a:noFill/>
          </a:ln>
        </p:spPr>
      </p:pic>
      <p:sp>
        <p:nvSpPr>
          <p:cNvPr id="412" name="Shape 412"/>
          <p:cNvSpPr txBox="1"/>
          <p:nvPr/>
        </p:nvSpPr>
        <p:spPr>
          <a:xfrm>
            <a:off x="1297500" y="1959050"/>
            <a:ext cx="4509900" cy="6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CHAIN_PACKED + Biasing</a:t>
            </a:r>
            <a:endParaRPr b="1" sz="2400"/>
          </a:p>
        </p:txBody>
      </p:sp>
      <p:sp>
        <p:nvSpPr>
          <p:cNvPr id="413" name="Shape 413"/>
          <p:cNvSpPr txBox="1"/>
          <p:nvPr/>
        </p:nvSpPr>
        <p:spPr>
          <a:xfrm>
            <a:off x="1297500" y="4359600"/>
            <a:ext cx="6400800" cy="6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t>CHAIN_SPREAD + 0dp (match parent)</a:t>
            </a:r>
            <a:endParaRPr b="1" sz="2400"/>
          </a:p>
        </p:txBody>
      </p:sp>
      <p:sp>
        <p:nvSpPr>
          <p:cNvPr id="414" name="Shape 414"/>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Chain</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20" name="Shape 420"/>
          <p:cNvSpPr txBox="1"/>
          <p:nvPr/>
        </p:nvSpPr>
        <p:spPr>
          <a:xfrm>
            <a:off x="770875" y="2325900"/>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2400">
                <a:latin typeface="Lato"/>
                <a:ea typeface="Lato"/>
                <a:cs typeface="Lato"/>
                <a:sym typeface="Lato"/>
              </a:rPr>
              <a:t>Orientation</a:t>
            </a:r>
            <a:endParaRPr b="1"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Vertical</a:t>
            </a:r>
            <a:endParaRPr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Horizontal</a:t>
            </a:r>
            <a:endParaRPr sz="2400">
              <a:latin typeface="Lato"/>
              <a:ea typeface="Lato"/>
              <a:cs typeface="Lato"/>
              <a:sym typeface="Lato"/>
            </a:endParaRPr>
          </a:p>
          <a:p>
            <a:pPr indent="0" lvl="0" marL="0" rtl="0">
              <a:lnSpc>
                <a:spcPct val="150000"/>
              </a:lnSpc>
              <a:spcBef>
                <a:spcPts val="0"/>
              </a:spcBef>
              <a:spcAft>
                <a:spcPts val="0"/>
              </a:spcAft>
              <a:buNone/>
            </a:pPr>
            <a:r>
              <a:t/>
            </a:r>
            <a:endParaRPr sz="2400">
              <a:latin typeface="Lato"/>
              <a:ea typeface="Lato"/>
              <a:cs typeface="Lato"/>
              <a:sym typeface="Lato"/>
            </a:endParaRPr>
          </a:p>
          <a:p>
            <a:pPr indent="0" lvl="0" marL="0" rtl="0">
              <a:lnSpc>
                <a:spcPct val="150000"/>
              </a:lnSpc>
              <a:spcBef>
                <a:spcPts val="0"/>
              </a:spcBef>
              <a:spcAft>
                <a:spcPts val="0"/>
              </a:spcAft>
              <a:buNone/>
            </a:pPr>
            <a:r>
              <a:rPr b="1" lang="en" sz="2400">
                <a:latin typeface="Lato"/>
                <a:ea typeface="Lato"/>
                <a:cs typeface="Lato"/>
                <a:sym typeface="Lato"/>
              </a:rPr>
              <a:t>Code Sample</a:t>
            </a:r>
            <a:endParaRPr b="1" sz="2400">
              <a:latin typeface="Lato"/>
              <a:ea typeface="Lato"/>
              <a:cs typeface="Lato"/>
              <a:sym typeface="Lato"/>
            </a:endParaRPr>
          </a:p>
          <a:p>
            <a:pPr indent="0" lvl="0" marL="0" rtl="0">
              <a:lnSpc>
                <a:spcPct val="150000"/>
              </a:lnSpc>
              <a:spcBef>
                <a:spcPts val="0"/>
              </a:spcBef>
              <a:spcAft>
                <a:spcPts val="0"/>
              </a:spcAft>
              <a:buNone/>
            </a:pPr>
            <a:r>
              <a:t/>
            </a:r>
            <a:endParaRPr sz="2400">
              <a:latin typeface="Roboto"/>
              <a:ea typeface="Roboto"/>
              <a:cs typeface="Roboto"/>
              <a:sym typeface="Roboto"/>
            </a:endParaRPr>
          </a:p>
          <a:p>
            <a:pPr indent="0" lvl="0" marL="0" rtl="0">
              <a:spcBef>
                <a:spcPts val="0"/>
              </a:spcBef>
              <a:spcAft>
                <a:spcPts val="0"/>
              </a:spcAft>
              <a:buNone/>
            </a:pPr>
            <a:r>
              <a:t/>
            </a:r>
            <a:endParaRPr sz="2400">
              <a:latin typeface="Roboto"/>
              <a:ea typeface="Roboto"/>
              <a:cs typeface="Roboto"/>
              <a:sym typeface="Roboto"/>
            </a:endParaRPr>
          </a:p>
        </p:txBody>
      </p:sp>
      <p:sp>
        <p:nvSpPr>
          <p:cNvPr id="421" name="Shape 421"/>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Chain</a:t>
            </a:r>
            <a:endParaRPr sz="2800">
              <a:latin typeface="Roboto Slab"/>
              <a:ea typeface="Roboto Slab"/>
              <a:cs typeface="Roboto Slab"/>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700650" y="2532033"/>
            <a:ext cx="4587000" cy="153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500"/>
              <a:t>Placeholders</a:t>
            </a:r>
            <a:endParaRPr b="1" sz="4500"/>
          </a:p>
        </p:txBody>
      </p:sp>
      <p:sp>
        <p:nvSpPr>
          <p:cNvPr id="427" name="Shape 4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428" name="Shape 428"/>
          <p:cNvSpPr txBox="1"/>
          <p:nvPr/>
        </p:nvSpPr>
        <p:spPr>
          <a:xfrm>
            <a:off x="700650" y="3654875"/>
            <a:ext cx="73371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Roboto"/>
                <a:ea typeface="Roboto"/>
                <a:cs typeface="Roboto"/>
                <a:sym typeface="Roboto"/>
              </a:rPr>
              <a:t>Placeholder view which is ready for other views to place</a:t>
            </a:r>
            <a:endParaRPr sz="24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34" name="Shape 434"/>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sp>
        <p:nvSpPr>
          <p:cNvPr id="435" name="Shape 435"/>
          <p:cNvSpPr/>
          <p:nvPr/>
        </p:nvSpPr>
        <p:spPr>
          <a:xfrm>
            <a:off x="770875" y="2149125"/>
            <a:ext cx="2710200" cy="433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p:nvPr/>
        </p:nvSpPr>
        <p:spPr>
          <a:xfrm>
            <a:off x="770875" y="2272325"/>
            <a:ext cx="2710200" cy="171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txBox="1"/>
          <p:nvPr/>
        </p:nvSpPr>
        <p:spPr>
          <a:xfrm>
            <a:off x="770875" y="2865575"/>
            <a:ext cx="27102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Mono"/>
                <a:ea typeface="Roboto Mono"/>
                <a:cs typeface="Roboto Mono"/>
                <a:sym typeface="Roboto Mono"/>
              </a:rPr>
              <a:t>PLACEHOLDER</a:t>
            </a:r>
            <a:endParaRPr sz="2000">
              <a:solidFill>
                <a:srgbClr val="FFFFFF"/>
              </a:solidFill>
              <a:latin typeface="Roboto Mono"/>
              <a:ea typeface="Roboto Mono"/>
              <a:cs typeface="Roboto Mono"/>
              <a:sym typeface="Roboto Mono"/>
            </a:endParaRPr>
          </a:p>
        </p:txBody>
      </p:sp>
      <p:sp>
        <p:nvSpPr>
          <p:cNvPr id="438" name="Shape 438"/>
          <p:cNvSpPr txBox="1"/>
          <p:nvPr/>
        </p:nvSpPr>
        <p:spPr>
          <a:xfrm>
            <a:off x="3940225" y="2272325"/>
            <a:ext cx="4416000" cy="3312600"/>
          </a:xfrm>
          <a:prstGeom prst="rect">
            <a:avLst/>
          </a:prstGeom>
          <a:noFill/>
          <a:ln>
            <a:noFill/>
          </a:ln>
        </p:spPr>
        <p:txBody>
          <a:bodyPr anchorCtr="0" anchor="t" bIns="91425" lIns="91425" spcFirstLastPara="1" rIns="91425" wrap="square" tIns="91425">
            <a:noAutofit/>
          </a:bodyPr>
          <a:lstStyle/>
          <a:p>
            <a:pPr indent="-355600" lvl="0" marL="457200" rtl="0">
              <a:lnSpc>
                <a:spcPct val="150000"/>
              </a:lnSpc>
              <a:spcBef>
                <a:spcPts val="0"/>
              </a:spcBef>
              <a:spcAft>
                <a:spcPts val="0"/>
              </a:spcAft>
              <a:buSzPts val="2000"/>
              <a:buFont typeface="Lato"/>
              <a:buChar char="●"/>
            </a:pPr>
            <a:r>
              <a:rPr lang="en" sz="2000">
                <a:latin typeface="Lato"/>
                <a:ea typeface="Lato"/>
                <a:cs typeface="Lato"/>
                <a:sym typeface="Lato"/>
              </a:rPr>
              <a:t>Empty View ( Placeholder ) with constraints</a:t>
            </a:r>
            <a:endParaRPr sz="2000">
              <a:latin typeface="Lato"/>
              <a:ea typeface="Lato"/>
              <a:cs typeface="Lato"/>
              <a:sym typeface="Lato"/>
            </a:endParaRPr>
          </a:p>
          <a:p>
            <a:pPr indent="0" lvl="0" marL="0">
              <a:lnSpc>
                <a:spcPct val="150000"/>
              </a:lnSpc>
              <a:spcBef>
                <a:spcPts val="0"/>
              </a:spcBef>
              <a:spcAft>
                <a:spcPts val="0"/>
              </a:spcAft>
              <a:buNone/>
            </a:pPr>
            <a:r>
              <a:t/>
            </a:r>
            <a:endParaRPr sz="2000">
              <a:latin typeface="Lato"/>
              <a:ea typeface="Lato"/>
              <a:cs typeface="Lato"/>
              <a:sym typeface="Lato"/>
            </a:endParaRPr>
          </a:p>
          <a:p>
            <a:pPr indent="-355600" lvl="0" marL="457200" rtl="0">
              <a:lnSpc>
                <a:spcPct val="150000"/>
              </a:lnSpc>
              <a:spcBef>
                <a:spcPts val="0"/>
              </a:spcBef>
              <a:spcAft>
                <a:spcPts val="0"/>
              </a:spcAft>
              <a:buSzPts val="2000"/>
              <a:buFont typeface="Lato"/>
              <a:buChar char="●"/>
            </a:pPr>
            <a:r>
              <a:rPr lang="en" sz="2000">
                <a:latin typeface="Lato"/>
                <a:ea typeface="Lato"/>
                <a:cs typeface="Lato"/>
                <a:sym typeface="Lato"/>
              </a:rPr>
              <a:t>Any view can be swapped into it dynamically or directly in XML</a:t>
            </a:r>
            <a:endParaRPr sz="2000">
              <a:latin typeface="Lato"/>
              <a:ea typeface="Lato"/>
              <a:cs typeface="Lato"/>
              <a:sym typeface="Lato"/>
            </a:endParaRPr>
          </a:p>
          <a:p>
            <a:pPr indent="0" lvl="0" marL="0" rtl="0">
              <a:lnSpc>
                <a:spcPct val="150000"/>
              </a:lnSpc>
              <a:spcBef>
                <a:spcPts val="0"/>
              </a:spcBef>
              <a:spcAft>
                <a:spcPts val="0"/>
              </a:spcAft>
              <a:buNone/>
            </a:pPr>
            <a:r>
              <a:t/>
            </a:r>
            <a:endParaRPr sz="2000">
              <a:latin typeface="Lato"/>
              <a:ea typeface="Lato"/>
              <a:cs typeface="Lato"/>
              <a:sym typeface="Lato"/>
            </a:endParaRPr>
          </a:p>
          <a:p>
            <a:pPr indent="-355600" lvl="0" marL="457200">
              <a:lnSpc>
                <a:spcPct val="150000"/>
              </a:lnSpc>
              <a:spcBef>
                <a:spcPts val="0"/>
              </a:spcBef>
              <a:spcAft>
                <a:spcPts val="0"/>
              </a:spcAft>
              <a:buSzPts val="2000"/>
              <a:buFont typeface="Lato"/>
              <a:buChar char="●"/>
            </a:pPr>
            <a:r>
              <a:rPr lang="en" sz="2000">
                <a:latin typeface="Lato"/>
                <a:ea typeface="Lato"/>
                <a:cs typeface="Lato"/>
                <a:sym typeface="Lato"/>
              </a:rPr>
              <a:t>TransitionManager helps auto transitions</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1000"/>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1000"/>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animEffect filter="fade" transition="in">
                                      <p:cBhvr>
                                        <p:cTn dur="1000"/>
                                        <p:tgtEl>
                                          <p:spTgt spid="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animEffect filter="fade" transition="in">
                                      <p:cBhvr>
                                        <p:cTn dur="1000"/>
                                        <p:tgtEl>
                                          <p:spTgt spid="4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animEffect filter="fade" transition="in">
                                      <p:cBhvr>
                                        <p:cTn dur="1000"/>
                                        <p:tgtEl>
                                          <p:spTgt spid="4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44" name="Shape 444"/>
          <p:cNvSpPr txBox="1"/>
          <p:nvPr/>
        </p:nvSpPr>
        <p:spPr>
          <a:xfrm>
            <a:off x="770875" y="2984122"/>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rgbClr val="FFFFFF"/>
              </a:solidFill>
              <a:latin typeface="Roboto"/>
              <a:ea typeface="Roboto"/>
              <a:cs typeface="Roboto"/>
              <a:sym typeface="Roboto"/>
            </a:endParaRPr>
          </a:p>
        </p:txBody>
      </p:sp>
      <p:sp>
        <p:nvSpPr>
          <p:cNvPr id="445" name="Shape 445"/>
          <p:cNvSpPr txBox="1"/>
          <p:nvPr/>
        </p:nvSpPr>
        <p:spPr>
          <a:xfrm>
            <a:off x="901650" y="2028447"/>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b="1" sz="2400">
              <a:latin typeface="Lato"/>
              <a:ea typeface="Lato"/>
              <a:cs typeface="Lato"/>
              <a:sym typeface="Lato"/>
            </a:endParaRPr>
          </a:p>
          <a:p>
            <a:pPr indent="0" lvl="0" marL="0" rtl="0">
              <a:lnSpc>
                <a:spcPct val="150000"/>
              </a:lnSpc>
              <a:spcBef>
                <a:spcPts val="0"/>
              </a:spcBef>
              <a:spcAft>
                <a:spcPts val="0"/>
              </a:spcAft>
              <a:buNone/>
            </a:pPr>
            <a:r>
              <a:rPr b="1" lang="en" sz="2400">
                <a:latin typeface="Lato"/>
                <a:ea typeface="Lato"/>
                <a:cs typeface="Lato"/>
                <a:sym typeface="Lato"/>
              </a:rPr>
              <a:t>Two use cases</a:t>
            </a:r>
            <a:endParaRPr b="1"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Transition by placing dynamically</a:t>
            </a:r>
            <a:endParaRPr sz="2400">
              <a:latin typeface="Lato"/>
              <a:ea typeface="Lato"/>
              <a:cs typeface="Lato"/>
              <a:sym typeface="Lato"/>
            </a:endParaRPr>
          </a:p>
          <a:p>
            <a:pPr indent="-381000" lvl="0" marL="457200" rtl="0">
              <a:lnSpc>
                <a:spcPct val="150000"/>
              </a:lnSpc>
              <a:spcBef>
                <a:spcPts val="0"/>
              </a:spcBef>
              <a:spcAft>
                <a:spcPts val="0"/>
              </a:spcAft>
              <a:buSzPts val="2400"/>
              <a:buFont typeface="Lato"/>
              <a:buChar char="●"/>
            </a:pPr>
            <a:r>
              <a:rPr lang="en" sz="2400">
                <a:latin typeface="Lato"/>
                <a:ea typeface="Lato"/>
                <a:cs typeface="Lato"/>
                <a:sym typeface="Lato"/>
              </a:rPr>
              <a:t>Template of multi screen support</a:t>
            </a:r>
            <a:endParaRPr sz="2400">
              <a:latin typeface="Lato"/>
              <a:ea typeface="Lato"/>
              <a:cs typeface="Lato"/>
              <a:sym typeface="Lato"/>
            </a:endParaRPr>
          </a:p>
          <a:p>
            <a:pPr indent="0" lvl="0" marL="0" rtl="0">
              <a:lnSpc>
                <a:spcPct val="150000"/>
              </a:lnSpc>
              <a:spcBef>
                <a:spcPts val="0"/>
              </a:spcBef>
              <a:spcAft>
                <a:spcPts val="0"/>
              </a:spcAft>
              <a:buNone/>
            </a:pPr>
            <a:r>
              <a:t/>
            </a:r>
            <a:endParaRPr sz="2400">
              <a:latin typeface="Lato"/>
              <a:ea typeface="Lato"/>
              <a:cs typeface="Lato"/>
              <a:sym typeface="Lato"/>
            </a:endParaRPr>
          </a:p>
          <a:p>
            <a:pPr indent="0" lvl="0" marL="0" rtl="0">
              <a:lnSpc>
                <a:spcPct val="150000"/>
              </a:lnSpc>
              <a:spcBef>
                <a:spcPts val="0"/>
              </a:spcBef>
              <a:spcAft>
                <a:spcPts val="0"/>
              </a:spcAft>
              <a:buNone/>
            </a:pPr>
            <a:r>
              <a:t/>
            </a:r>
            <a:endParaRPr b="1" sz="2400">
              <a:latin typeface="Lato"/>
              <a:ea typeface="Lato"/>
              <a:cs typeface="Lato"/>
              <a:sym typeface="Lato"/>
            </a:endParaRPr>
          </a:p>
          <a:p>
            <a:pPr indent="0" lvl="0" marL="0" rtl="0">
              <a:lnSpc>
                <a:spcPct val="150000"/>
              </a:lnSpc>
              <a:spcBef>
                <a:spcPts val="0"/>
              </a:spcBef>
              <a:spcAft>
                <a:spcPts val="0"/>
              </a:spcAft>
              <a:buNone/>
            </a:pPr>
            <a:r>
              <a:t/>
            </a:r>
            <a:endParaRPr b="1" sz="2400">
              <a:latin typeface="Lato"/>
              <a:ea typeface="Lato"/>
              <a:cs typeface="Lato"/>
              <a:sym typeface="Lato"/>
            </a:endParaRPr>
          </a:p>
          <a:p>
            <a:pPr indent="0" lvl="0" marL="0" rtl="0">
              <a:lnSpc>
                <a:spcPct val="150000"/>
              </a:lnSpc>
              <a:spcBef>
                <a:spcPts val="0"/>
              </a:spcBef>
              <a:spcAft>
                <a:spcPts val="0"/>
              </a:spcAft>
              <a:buNone/>
            </a:pPr>
            <a:r>
              <a:t/>
            </a:r>
            <a:endParaRPr b="1" sz="2400">
              <a:latin typeface="Lato"/>
              <a:ea typeface="Lato"/>
              <a:cs typeface="Lato"/>
              <a:sym typeface="Lato"/>
            </a:endParaRPr>
          </a:p>
          <a:p>
            <a:pPr indent="0" lvl="0" marL="0" rtl="0">
              <a:lnSpc>
                <a:spcPct val="150000"/>
              </a:lnSpc>
              <a:spcBef>
                <a:spcPts val="0"/>
              </a:spcBef>
              <a:spcAft>
                <a:spcPts val="0"/>
              </a:spcAft>
              <a:buNone/>
            </a:pPr>
            <a:r>
              <a:t/>
            </a:r>
            <a:endParaRPr b="1" sz="1800">
              <a:latin typeface="Lato"/>
              <a:ea typeface="Lato"/>
              <a:cs typeface="Lato"/>
              <a:sym typeface="Lato"/>
            </a:endParaRPr>
          </a:p>
        </p:txBody>
      </p:sp>
      <p:sp>
        <p:nvSpPr>
          <p:cNvPr id="446" name="Shape 446"/>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Effect filter="fade" transition="in">
                                      <p:cBhvr>
                                        <p:cTn dur="1000"/>
                                        <p:tgtEl>
                                          <p:spTgt spid="44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52" name="Shape 45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pic>
        <p:nvPicPr>
          <p:cNvPr id="453" name="Shape 453" title="placeholder_transition.webm">
            <a:hlinkClick r:id="rId3"/>
          </p:cNvPr>
          <p:cNvPicPr preferRelativeResize="0"/>
          <p:nvPr/>
        </p:nvPicPr>
        <p:blipFill>
          <a:blip r:embed="rId4">
            <a:alphaModFix/>
          </a:blip>
          <a:stretch>
            <a:fillRect/>
          </a:stretch>
        </p:blipFill>
        <p:spPr>
          <a:xfrm>
            <a:off x="1623463" y="1984525"/>
            <a:ext cx="5897075" cy="4422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59" name="Shape 459"/>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pic>
        <p:nvPicPr>
          <p:cNvPr id="460" name="Shape 460" title="placeholder_landscape.webm">
            <a:hlinkClick r:id="rId3"/>
          </p:cNvPr>
          <p:cNvPicPr preferRelativeResize="0"/>
          <p:nvPr/>
        </p:nvPicPr>
        <p:blipFill>
          <a:blip r:embed="rId4">
            <a:alphaModFix/>
          </a:blip>
          <a:stretch>
            <a:fillRect/>
          </a:stretch>
        </p:blipFill>
        <p:spPr>
          <a:xfrm>
            <a:off x="1568263" y="2015625"/>
            <a:ext cx="6007475" cy="4505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66" name="Shape 466"/>
          <p:cNvSpPr txBox="1"/>
          <p:nvPr/>
        </p:nvSpPr>
        <p:spPr>
          <a:xfrm>
            <a:off x="770875" y="2984122"/>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rgbClr val="FFFFFF"/>
              </a:solidFill>
              <a:latin typeface="Roboto"/>
              <a:ea typeface="Roboto"/>
              <a:cs typeface="Roboto"/>
              <a:sym typeface="Roboto"/>
            </a:endParaRPr>
          </a:p>
        </p:txBody>
      </p:sp>
      <p:sp>
        <p:nvSpPr>
          <p:cNvPr id="467" name="Shape 467"/>
          <p:cNvSpPr txBox="1"/>
          <p:nvPr/>
        </p:nvSpPr>
        <p:spPr>
          <a:xfrm>
            <a:off x="901650" y="2735710"/>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800">
                <a:solidFill>
                  <a:srgbClr val="999999"/>
                </a:solidFill>
                <a:latin typeface="Roboto Mono"/>
                <a:ea typeface="Roboto Mono"/>
                <a:cs typeface="Roboto Mono"/>
                <a:sym typeface="Roboto Mono"/>
              </a:rPr>
              <a:t>&lt;ImageView android:id="@+id/image" .... /&gt;</a:t>
            </a:r>
            <a:br>
              <a:rPr b="1" lang="en" sz="1800">
                <a:solidFill>
                  <a:srgbClr val="37474F"/>
                </a:solidFill>
                <a:latin typeface="Roboto Mono"/>
                <a:ea typeface="Roboto Mono"/>
                <a:cs typeface="Roboto Mono"/>
                <a:sym typeface="Roboto Mono"/>
              </a:rPr>
            </a:b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&lt;android.support.constraint.Placeholder</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android:id</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"@+id/placeholder_image"</a:t>
            </a:r>
            <a:br>
              <a:rPr b="1" lang="en" sz="1800">
                <a:solidFill>
                  <a:srgbClr val="37474F"/>
                </a:solidFill>
                <a:latin typeface="Roboto Mono"/>
                <a:ea typeface="Roboto Mono"/>
                <a:cs typeface="Roboto Mono"/>
                <a:sym typeface="Roboto Mono"/>
              </a:rPr>
            </a:br>
            <a:r>
              <a:rPr b="1" lang="en" sz="1800">
                <a:solidFill>
                  <a:srgbClr val="37474F"/>
                </a:solidFill>
                <a:latin typeface="Roboto Mono"/>
                <a:ea typeface="Roboto Mono"/>
                <a:cs typeface="Roboto Mono"/>
                <a:sym typeface="Roboto Mono"/>
              </a:rPr>
              <a:t>    </a:t>
            </a:r>
            <a:r>
              <a:rPr b="1" lang="en" sz="1800">
                <a:solidFill>
                  <a:srgbClr val="9C27B0"/>
                </a:solidFill>
                <a:latin typeface="Roboto Mono"/>
                <a:ea typeface="Roboto Mono"/>
                <a:cs typeface="Roboto Mono"/>
                <a:sym typeface="Roboto Mono"/>
              </a:rPr>
              <a:t>app:content</a:t>
            </a:r>
            <a:r>
              <a:rPr b="1" lang="en" sz="1800">
                <a:solidFill>
                  <a:srgbClr val="3F51B5"/>
                </a:solidFill>
                <a:latin typeface="Roboto Mono"/>
                <a:ea typeface="Roboto Mono"/>
                <a:cs typeface="Roboto Mono"/>
                <a:sym typeface="Roboto Mono"/>
              </a:rPr>
              <a:t>=</a:t>
            </a:r>
            <a:r>
              <a:rPr b="1" lang="en" sz="1800">
                <a:solidFill>
                  <a:srgbClr val="388E3C"/>
                </a:solidFill>
                <a:latin typeface="Roboto Mono"/>
                <a:ea typeface="Roboto Mono"/>
                <a:cs typeface="Roboto Mono"/>
                <a:sym typeface="Roboto Mono"/>
              </a:rPr>
              <a:t>"@+id/image"</a:t>
            </a:r>
            <a:br>
              <a:rPr b="1" lang="en" sz="1800">
                <a:solidFill>
                  <a:srgbClr val="37474F"/>
                </a:solidFill>
                <a:latin typeface="Roboto Mono"/>
                <a:ea typeface="Roboto Mono"/>
                <a:cs typeface="Roboto Mono"/>
                <a:sym typeface="Roboto Mono"/>
              </a:rPr>
            </a:br>
            <a:r>
              <a:rPr b="1" lang="en" sz="1800">
                <a:solidFill>
                  <a:srgbClr val="3F51B5"/>
                </a:solidFill>
                <a:latin typeface="Roboto Mono"/>
                <a:ea typeface="Roboto Mono"/>
                <a:cs typeface="Roboto Mono"/>
                <a:sym typeface="Roboto Mono"/>
              </a:rPr>
              <a:t>/&gt;</a:t>
            </a:r>
            <a:endParaRPr b="1" sz="1800">
              <a:solidFill>
                <a:srgbClr val="3F51B5"/>
              </a:solidFill>
              <a:latin typeface="Roboto Mono"/>
              <a:ea typeface="Roboto Mono"/>
              <a:cs typeface="Roboto Mono"/>
              <a:sym typeface="Roboto Mono"/>
            </a:endParaRPr>
          </a:p>
          <a:p>
            <a:pPr indent="0" lvl="0" marL="0" rtl="0">
              <a:lnSpc>
                <a:spcPct val="150000"/>
              </a:lnSpc>
              <a:spcBef>
                <a:spcPts val="0"/>
              </a:spcBef>
              <a:spcAft>
                <a:spcPts val="0"/>
              </a:spcAft>
              <a:buNone/>
            </a:pPr>
            <a:r>
              <a:t/>
            </a:r>
            <a:endParaRPr b="1" sz="1800">
              <a:solidFill>
                <a:srgbClr val="CCCCCC"/>
              </a:solidFill>
              <a:latin typeface="Roboto Mono"/>
              <a:ea typeface="Roboto Mono"/>
              <a:cs typeface="Roboto Mono"/>
              <a:sym typeface="Roboto Mono"/>
            </a:endParaRPr>
          </a:p>
        </p:txBody>
      </p:sp>
      <p:sp>
        <p:nvSpPr>
          <p:cNvPr id="468" name="Shape 468"/>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1000"/>
                                        <p:tgtEl>
                                          <p:spTgt spid="4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700650" y="2532033"/>
            <a:ext cx="4587000" cy="153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500"/>
              <a:t>Barriers</a:t>
            </a:r>
            <a:endParaRPr b="1" sz="4500"/>
          </a:p>
        </p:txBody>
      </p:sp>
      <p:sp>
        <p:nvSpPr>
          <p:cNvPr id="474" name="Shape 47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475" name="Shape 475"/>
          <p:cNvSpPr txBox="1"/>
          <p:nvPr/>
        </p:nvSpPr>
        <p:spPr>
          <a:xfrm>
            <a:off x="700650" y="3654875"/>
            <a:ext cx="7337100" cy="85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Roboto"/>
                <a:ea typeface="Roboto"/>
                <a:cs typeface="Roboto"/>
                <a:sym typeface="Roboto"/>
              </a:rPr>
              <a:t>Barrier between views</a:t>
            </a:r>
            <a:endParaRPr sz="2400">
              <a:solidFill>
                <a:srgbClr val="FFFFFF"/>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81" name="Shape 481"/>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Barrier</a:t>
            </a:r>
            <a:endParaRPr sz="2800">
              <a:latin typeface="Roboto Slab"/>
              <a:ea typeface="Roboto Slab"/>
              <a:cs typeface="Roboto Slab"/>
              <a:sym typeface="Roboto Slab"/>
            </a:endParaRPr>
          </a:p>
        </p:txBody>
      </p:sp>
      <p:pic>
        <p:nvPicPr>
          <p:cNvPr id="482" name="Shape 482"/>
          <p:cNvPicPr preferRelativeResize="0"/>
          <p:nvPr/>
        </p:nvPicPr>
        <p:blipFill>
          <a:blip r:embed="rId3">
            <a:alphaModFix/>
          </a:blip>
          <a:stretch>
            <a:fillRect/>
          </a:stretch>
        </p:blipFill>
        <p:spPr>
          <a:xfrm>
            <a:off x="770863" y="2147950"/>
            <a:ext cx="3914775" cy="1905000"/>
          </a:xfrm>
          <a:prstGeom prst="rect">
            <a:avLst/>
          </a:prstGeom>
          <a:noFill/>
          <a:ln>
            <a:noFill/>
          </a:ln>
        </p:spPr>
      </p:pic>
      <p:pic>
        <p:nvPicPr>
          <p:cNvPr id="483" name="Shape 483"/>
          <p:cNvPicPr preferRelativeResize="0"/>
          <p:nvPr/>
        </p:nvPicPr>
        <p:blipFill>
          <a:blip r:embed="rId4">
            <a:alphaModFix/>
          </a:blip>
          <a:stretch>
            <a:fillRect/>
          </a:stretch>
        </p:blipFill>
        <p:spPr>
          <a:xfrm>
            <a:off x="770875" y="4282925"/>
            <a:ext cx="4095750" cy="2190750"/>
          </a:xfrm>
          <a:prstGeom prst="rect">
            <a:avLst/>
          </a:prstGeom>
          <a:noFill/>
          <a:ln>
            <a:noFill/>
          </a:ln>
        </p:spPr>
      </p:pic>
      <p:sp>
        <p:nvSpPr>
          <p:cNvPr id="484" name="Shape 484"/>
          <p:cNvSpPr txBox="1"/>
          <p:nvPr/>
        </p:nvSpPr>
        <p:spPr>
          <a:xfrm>
            <a:off x="5010025" y="3429000"/>
            <a:ext cx="36549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Roboto"/>
                <a:ea typeface="Roboto"/>
                <a:cs typeface="Roboto"/>
                <a:sym typeface="Roboto"/>
              </a:rPr>
              <a:t>Want to show a view at the end of two buttons</a:t>
            </a:r>
            <a:endParaRPr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Slab"/>
                <a:ea typeface="Roboto Slab"/>
                <a:cs typeface="Roboto Slab"/>
                <a:sym typeface="Roboto Slab"/>
              </a:rPr>
              <a:t>Constraints in </a:t>
            </a:r>
            <a:r>
              <a:rPr lang="en">
                <a:latin typeface="Roboto Slab"/>
                <a:ea typeface="Roboto Slab"/>
                <a:cs typeface="Roboto Slab"/>
                <a:sym typeface="Roboto Slab"/>
              </a:rPr>
              <a:t>Constraint layout</a:t>
            </a:r>
            <a:endParaRPr>
              <a:latin typeface="Roboto Slab"/>
              <a:ea typeface="Roboto Slab"/>
              <a:cs typeface="Roboto Slab"/>
              <a:sym typeface="Roboto Slab"/>
            </a:endParaRPr>
          </a:p>
        </p:txBody>
      </p:sp>
      <p:sp>
        <p:nvSpPr>
          <p:cNvPr id="125" name="Shape 1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26" name="Shape 126"/>
          <p:cNvPicPr preferRelativeResize="0"/>
          <p:nvPr/>
        </p:nvPicPr>
        <p:blipFill>
          <a:blip r:embed="rId3">
            <a:alphaModFix/>
          </a:blip>
          <a:stretch>
            <a:fillRect/>
          </a:stretch>
        </p:blipFill>
        <p:spPr>
          <a:xfrm>
            <a:off x="904875" y="2774875"/>
            <a:ext cx="733425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90" name="Shape 490"/>
          <p:cNvSpPr txBox="1"/>
          <p:nvPr/>
        </p:nvSpPr>
        <p:spPr>
          <a:xfrm>
            <a:off x="770875" y="2984122"/>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rgbClr val="FFFFFF"/>
              </a:solidFill>
              <a:latin typeface="Roboto"/>
              <a:ea typeface="Roboto"/>
              <a:cs typeface="Roboto"/>
              <a:sym typeface="Roboto"/>
            </a:endParaRPr>
          </a:p>
        </p:txBody>
      </p:sp>
      <p:sp>
        <p:nvSpPr>
          <p:cNvPr id="491" name="Shape 491"/>
          <p:cNvSpPr txBox="1"/>
          <p:nvPr/>
        </p:nvSpPr>
        <p:spPr>
          <a:xfrm>
            <a:off x="770875" y="2124247"/>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700">
                <a:solidFill>
                  <a:srgbClr val="999999"/>
                </a:solidFill>
                <a:latin typeface="Roboto Mono"/>
                <a:ea typeface="Roboto Mono"/>
                <a:cs typeface="Roboto Mono"/>
                <a:sym typeface="Roboto Mono"/>
              </a:rPr>
              <a:t>&lt;TextView android:id="@+id/textView1" ... /&gt;</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&lt;TextView android:id="@+id/textView2" ... /&gt;</a:t>
            </a:r>
            <a:br>
              <a:rPr b="1" lang="en" sz="1700">
                <a:solidFill>
                  <a:srgbClr val="37474F"/>
                </a:solidFill>
                <a:latin typeface="Roboto Mono"/>
                <a:ea typeface="Roboto Mono"/>
                <a:cs typeface="Roboto Mono"/>
                <a:sym typeface="Roboto Mono"/>
              </a:rPr>
            </a:br>
            <a:r>
              <a:rPr b="1" lang="en" sz="1700">
                <a:solidFill>
                  <a:srgbClr val="3F51B5"/>
                </a:solidFill>
                <a:latin typeface="Roboto Mono"/>
                <a:ea typeface="Roboto Mono"/>
                <a:cs typeface="Roboto Mono"/>
                <a:sym typeface="Roboto Mono"/>
              </a:rPr>
              <a:t>&lt;android.support.constraint.Barrier</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android:id</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"@+id/barrier"</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app:barrierDirection</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"right"</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app:constraint_referenced_ids</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"textView1, textView2"</a:t>
            </a:r>
            <a:r>
              <a:rPr b="1" lang="en" sz="1700">
                <a:solidFill>
                  <a:srgbClr val="37474F"/>
                </a:solidFill>
                <a:latin typeface="Roboto Mono"/>
                <a:ea typeface="Roboto Mono"/>
                <a:cs typeface="Roboto Mono"/>
                <a:sym typeface="Roboto Mono"/>
              </a:rPr>
              <a:t> </a:t>
            </a:r>
            <a:r>
              <a:rPr b="1" lang="en" sz="1700">
                <a:solidFill>
                  <a:srgbClr val="3F51B5"/>
                </a:solidFill>
                <a:latin typeface="Roboto Mono"/>
                <a:ea typeface="Roboto Mono"/>
                <a:cs typeface="Roboto Mono"/>
                <a:sym typeface="Roboto Mono"/>
              </a:rPr>
              <a:t>/&gt;</a:t>
            </a:r>
            <a:br>
              <a:rPr b="1" lang="en" sz="1700">
                <a:solidFill>
                  <a:srgbClr val="37474F"/>
                </a:solidFill>
                <a:latin typeface="Roboto Mono"/>
                <a:ea typeface="Roboto Mono"/>
                <a:cs typeface="Roboto Mono"/>
                <a:sym typeface="Roboto Mono"/>
              </a:rPr>
            </a:br>
            <a:r>
              <a:rPr b="1" lang="en" sz="1700">
                <a:solidFill>
                  <a:srgbClr val="3F51B5"/>
                </a:solidFill>
                <a:latin typeface="Roboto Mono"/>
                <a:ea typeface="Roboto Mono"/>
                <a:cs typeface="Roboto Mono"/>
                <a:sym typeface="Roboto Mono"/>
              </a:rPr>
              <a:t>&lt;</a:t>
            </a:r>
            <a:r>
              <a:rPr b="1" lang="en" sz="1700">
                <a:solidFill>
                  <a:srgbClr val="999999"/>
                </a:solidFill>
                <a:latin typeface="Roboto Mono"/>
                <a:ea typeface="Roboto Mono"/>
                <a:cs typeface="Roboto Mono"/>
                <a:sym typeface="Roboto Mono"/>
              </a:rPr>
              <a:t>TextView</a:t>
            </a:r>
            <a:br>
              <a:rPr b="1" lang="en" sz="1700">
                <a:solidFill>
                  <a:srgbClr val="999999"/>
                </a:solidFill>
                <a:latin typeface="Roboto Mono"/>
                <a:ea typeface="Roboto Mono"/>
                <a:cs typeface="Roboto Mono"/>
                <a:sym typeface="Roboto Mono"/>
              </a:rPr>
            </a:br>
            <a:r>
              <a:rPr b="1" lang="en" sz="1700">
                <a:solidFill>
                  <a:srgbClr val="999999"/>
                </a:solidFill>
                <a:latin typeface="Roboto Mono"/>
                <a:ea typeface="Roboto Mono"/>
                <a:cs typeface="Roboto Mono"/>
                <a:sym typeface="Roboto Mono"/>
              </a:rPr>
              <a:t>    android:text="Text right of barrier"</a:t>
            </a:r>
            <a:br>
              <a:rPr b="1" lang="en" sz="1700">
                <a:solidFill>
                  <a:srgbClr val="37474F"/>
                </a:solidFill>
                <a:latin typeface="Roboto Mono"/>
                <a:ea typeface="Roboto Mono"/>
                <a:cs typeface="Roboto Mono"/>
                <a:sym typeface="Roboto Mono"/>
              </a:rPr>
            </a:br>
            <a:r>
              <a:rPr b="1" lang="en" sz="1700">
                <a:solidFill>
                  <a:srgbClr val="37474F"/>
                </a:solidFill>
                <a:latin typeface="Roboto Mono"/>
                <a:ea typeface="Roboto Mono"/>
                <a:cs typeface="Roboto Mono"/>
                <a:sym typeface="Roboto Mono"/>
              </a:rPr>
              <a:t>    </a:t>
            </a:r>
            <a:r>
              <a:rPr b="1" lang="en" sz="1700">
                <a:solidFill>
                  <a:srgbClr val="9C27B0"/>
                </a:solidFill>
                <a:latin typeface="Roboto Mono"/>
                <a:ea typeface="Roboto Mono"/>
                <a:cs typeface="Roboto Mono"/>
                <a:sym typeface="Roboto Mono"/>
              </a:rPr>
              <a:t>app:layout_constraintStart_toStartOf</a:t>
            </a:r>
            <a:r>
              <a:rPr b="1" lang="en" sz="1700">
                <a:solidFill>
                  <a:srgbClr val="3F51B5"/>
                </a:solidFill>
                <a:latin typeface="Roboto Mono"/>
                <a:ea typeface="Roboto Mono"/>
                <a:cs typeface="Roboto Mono"/>
                <a:sym typeface="Roboto Mono"/>
              </a:rPr>
              <a:t>=</a:t>
            </a:r>
            <a:r>
              <a:rPr b="1" lang="en" sz="1700">
                <a:solidFill>
                  <a:srgbClr val="388E3C"/>
                </a:solidFill>
                <a:latin typeface="Roboto Mono"/>
                <a:ea typeface="Roboto Mono"/>
                <a:cs typeface="Roboto Mono"/>
                <a:sym typeface="Roboto Mono"/>
              </a:rPr>
              <a:t>"@+id/barrier"</a:t>
            </a:r>
            <a:r>
              <a:rPr b="1" lang="en" sz="1700">
                <a:solidFill>
                  <a:srgbClr val="37474F"/>
                </a:solidFill>
                <a:latin typeface="Roboto Mono"/>
                <a:ea typeface="Roboto Mono"/>
                <a:cs typeface="Roboto Mono"/>
                <a:sym typeface="Roboto Mono"/>
              </a:rPr>
              <a:t> </a:t>
            </a:r>
            <a:r>
              <a:rPr b="1" lang="en" sz="1700">
                <a:solidFill>
                  <a:srgbClr val="3F51B5"/>
                </a:solidFill>
                <a:latin typeface="Roboto Mono"/>
                <a:ea typeface="Roboto Mono"/>
                <a:cs typeface="Roboto Mono"/>
                <a:sym typeface="Roboto Mono"/>
              </a:rPr>
              <a:t>/&gt;</a:t>
            </a:r>
            <a:endParaRPr b="1" sz="1700">
              <a:solidFill>
                <a:srgbClr val="3F51B5"/>
              </a:solidFill>
              <a:latin typeface="Roboto Mono"/>
              <a:ea typeface="Roboto Mono"/>
              <a:cs typeface="Roboto Mono"/>
              <a:sym typeface="Roboto Mono"/>
            </a:endParaRPr>
          </a:p>
          <a:p>
            <a:pPr indent="0" lvl="0" marL="0" rtl="0">
              <a:lnSpc>
                <a:spcPct val="150000"/>
              </a:lnSpc>
              <a:spcBef>
                <a:spcPts val="0"/>
              </a:spcBef>
              <a:spcAft>
                <a:spcPts val="0"/>
              </a:spcAft>
              <a:buNone/>
            </a:pPr>
            <a:r>
              <a:t/>
            </a:r>
            <a:endParaRPr b="1">
              <a:solidFill>
                <a:srgbClr val="3F51B5"/>
              </a:solidFill>
              <a:latin typeface="Roboto Mono"/>
              <a:ea typeface="Roboto Mono"/>
              <a:cs typeface="Roboto Mono"/>
              <a:sym typeface="Roboto Mono"/>
            </a:endParaRPr>
          </a:p>
        </p:txBody>
      </p:sp>
      <p:sp>
        <p:nvSpPr>
          <p:cNvPr id="492" name="Shape 49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98" name="Shape 498"/>
          <p:cNvSpPr txBox="1"/>
          <p:nvPr/>
        </p:nvSpPr>
        <p:spPr>
          <a:xfrm>
            <a:off x="770875" y="2984122"/>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rgbClr val="FFFFFF"/>
              </a:solidFill>
              <a:latin typeface="Roboto"/>
              <a:ea typeface="Roboto"/>
              <a:cs typeface="Roboto"/>
              <a:sym typeface="Roboto"/>
            </a:endParaRPr>
          </a:p>
        </p:txBody>
      </p:sp>
      <p:sp>
        <p:nvSpPr>
          <p:cNvPr id="499" name="Shape 499"/>
          <p:cNvSpPr txBox="1"/>
          <p:nvPr/>
        </p:nvSpPr>
        <p:spPr>
          <a:xfrm>
            <a:off x="770875" y="2124247"/>
            <a:ext cx="8119500" cy="2801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2200">
                <a:latin typeface="Roboto"/>
                <a:ea typeface="Roboto"/>
                <a:cs typeface="Roboto"/>
                <a:sym typeface="Roboto"/>
              </a:rPr>
              <a:t>Code Sample</a:t>
            </a:r>
            <a:endParaRPr b="1" sz="1900">
              <a:latin typeface="Roboto"/>
              <a:ea typeface="Roboto"/>
              <a:cs typeface="Roboto"/>
              <a:sym typeface="Roboto"/>
            </a:endParaRPr>
          </a:p>
        </p:txBody>
      </p:sp>
      <p:sp>
        <p:nvSpPr>
          <p:cNvPr id="500" name="Shape 500"/>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Placeholder</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1000"/>
                                        <p:tgtEl>
                                          <p:spTgt spid="49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700650" y="2532033"/>
            <a:ext cx="4587000" cy="153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500"/>
              <a:t>Constraint Sets</a:t>
            </a:r>
            <a:endParaRPr b="1" sz="4500"/>
          </a:p>
        </p:txBody>
      </p:sp>
      <p:sp>
        <p:nvSpPr>
          <p:cNvPr id="506" name="Shape 50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507" name="Shape 507"/>
          <p:cNvSpPr txBox="1"/>
          <p:nvPr/>
        </p:nvSpPr>
        <p:spPr>
          <a:xfrm>
            <a:off x="700650" y="3654875"/>
            <a:ext cx="7337100" cy="85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Roboto"/>
                <a:ea typeface="Roboto"/>
                <a:cs typeface="Roboto"/>
                <a:sym typeface="Roboto"/>
              </a:rPr>
              <a:t>Animate between two layouts</a:t>
            </a:r>
            <a:endParaRPr sz="24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Constraint Set</a:t>
            </a:r>
            <a:endParaRPr sz="2800">
              <a:latin typeface="Roboto Slab"/>
              <a:ea typeface="Roboto Slab"/>
              <a:cs typeface="Roboto Slab"/>
              <a:sym typeface="Roboto Slab"/>
            </a:endParaRPr>
          </a:p>
        </p:txBody>
      </p:sp>
      <p:sp>
        <p:nvSpPr>
          <p:cNvPr id="513" name="Shape 51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14" name="Shape 514"/>
          <p:cNvSpPr txBox="1"/>
          <p:nvPr/>
        </p:nvSpPr>
        <p:spPr>
          <a:xfrm>
            <a:off x="770875" y="2325900"/>
            <a:ext cx="8119500" cy="36207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Font typeface="Roboto"/>
              <a:buAutoNum type="arabicPeriod"/>
            </a:pPr>
            <a:r>
              <a:rPr lang="en" sz="2400">
                <a:latin typeface="Roboto"/>
                <a:ea typeface="Roboto"/>
                <a:cs typeface="Roboto"/>
                <a:sym typeface="Roboto"/>
              </a:rPr>
              <a:t>Create two layouts</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AutoNum type="arabicPeriod"/>
            </a:pPr>
            <a:r>
              <a:rPr lang="en" sz="2400">
                <a:latin typeface="Roboto"/>
                <a:ea typeface="Roboto"/>
                <a:cs typeface="Roboto"/>
                <a:sym typeface="Roboto"/>
              </a:rPr>
              <a:t>Clone into two ConstraintSets</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AutoNum type="arabicPeriod"/>
            </a:pPr>
            <a:r>
              <a:rPr lang="en" sz="2400">
                <a:latin typeface="Roboto"/>
                <a:ea typeface="Roboto"/>
                <a:cs typeface="Roboto"/>
                <a:sym typeface="Roboto"/>
              </a:rPr>
              <a:t>Apply To ConstraintLayout</a:t>
            </a:r>
            <a:endParaRPr sz="24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520" name="Shape 520"/>
          <p:cNvPicPr preferRelativeResize="0"/>
          <p:nvPr/>
        </p:nvPicPr>
        <p:blipFill>
          <a:blip r:embed="rId3">
            <a:alphaModFix/>
          </a:blip>
          <a:stretch>
            <a:fillRect/>
          </a:stretch>
        </p:blipFill>
        <p:spPr>
          <a:xfrm>
            <a:off x="5195775" y="1988275"/>
            <a:ext cx="2739874" cy="4498300"/>
          </a:xfrm>
          <a:prstGeom prst="rect">
            <a:avLst/>
          </a:prstGeom>
          <a:noFill/>
          <a:ln>
            <a:noFill/>
          </a:ln>
        </p:spPr>
      </p:pic>
      <p:pic>
        <p:nvPicPr>
          <p:cNvPr id="521" name="Shape 521"/>
          <p:cNvPicPr preferRelativeResize="0"/>
          <p:nvPr/>
        </p:nvPicPr>
        <p:blipFill>
          <a:blip r:embed="rId4">
            <a:alphaModFix/>
          </a:blip>
          <a:stretch>
            <a:fillRect/>
          </a:stretch>
        </p:blipFill>
        <p:spPr>
          <a:xfrm>
            <a:off x="1463574" y="1988275"/>
            <a:ext cx="2744725" cy="4498300"/>
          </a:xfrm>
          <a:prstGeom prst="rect">
            <a:avLst/>
          </a:prstGeom>
          <a:noFill/>
          <a:ln>
            <a:noFill/>
          </a:ln>
        </p:spPr>
      </p:pic>
      <p:sp>
        <p:nvSpPr>
          <p:cNvPr id="522" name="Shape 52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Constraint Set</a:t>
            </a:r>
            <a:endParaRPr sz="2800">
              <a:latin typeface="Roboto Slab"/>
              <a:ea typeface="Roboto Slab"/>
              <a:cs typeface="Roboto Slab"/>
              <a:sym typeface="Roboto Slab"/>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28" name="Shape 528"/>
          <p:cNvSpPr txBox="1"/>
          <p:nvPr/>
        </p:nvSpPr>
        <p:spPr>
          <a:xfrm>
            <a:off x="770875" y="2325900"/>
            <a:ext cx="7701600" cy="3620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2400">
                <a:latin typeface="Roboto"/>
                <a:ea typeface="Roboto"/>
                <a:cs typeface="Roboto"/>
                <a:sym typeface="Roboto"/>
              </a:rPr>
              <a:t>Things to note</a:t>
            </a:r>
            <a:endParaRPr sz="2400">
              <a:latin typeface="Roboto"/>
              <a:ea typeface="Roboto"/>
              <a:cs typeface="Roboto"/>
              <a:sym typeface="Roboto"/>
            </a:endParaRPr>
          </a:p>
          <a:p>
            <a:pPr indent="-381000" lvl="0" marL="457200" rtl="0">
              <a:lnSpc>
                <a:spcPct val="150000"/>
              </a:lnSpc>
              <a:spcBef>
                <a:spcPts val="0"/>
              </a:spcBef>
              <a:spcAft>
                <a:spcPts val="0"/>
              </a:spcAft>
              <a:buSzPts val="2400"/>
              <a:buFont typeface="Roboto"/>
              <a:buChar char="●"/>
            </a:pPr>
            <a:r>
              <a:rPr lang="en" sz="2400">
                <a:latin typeface="Roboto"/>
                <a:ea typeface="Roboto"/>
                <a:cs typeface="Roboto"/>
                <a:sym typeface="Roboto"/>
              </a:rPr>
              <a:t>Should be inside a single constraint layout</a:t>
            </a:r>
            <a:endParaRPr sz="2400">
              <a:latin typeface="Roboto"/>
              <a:ea typeface="Roboto"/>
              <a:cs typeface="Roboto"/>
              <a:sym typeface="Roboto"/>
            </a:endParaRPr>
          </a:p>
          <a:p>
            <a:pPr indent="-381000" lvl="0" marL="457200" rtl="0">
              <a:lnSpc>
                <a:spcPct val="150000"/>
              </a:lnSpc>
              <a:spcBef>
                <a:spcPts val="0"/>
              </a:spcBef>
              <a:spcAft>
                <a:spcPts val="0"/>
              </a:spcAft>
              <a:buSzPts val="2400"/>
              <a:buFont typeface="Roboto"/>
              <a:buChar char="●"/>
            </a:pPr>
            <a:r>
              <a:rPr lang="en" sz="2400">
                <a:latin typeface="Roboto"/>
                <a:ea typeface="Roboto"/>
                <a:cs typeface="Roboto"/>
                <a:sym typeface="Roboto"/>
              </a:rPr>
              <a:t>All children must have id</a:t>
            </a:r>
            <a:endParaRPr sz="2400">
              <a:latin typeface="Roboto"/>
              <a:ea typeface="Roboto"/>
              <a:cs typeface="Roboto"/>
              <a:sym typeface="Roboto"/>
            </a:endParaRPr>
          </a:p>
          <a:p>
            <a:pPr indent="-381000" lvl="0" marL="457200" rtl="0">
              <a:lnSpc>
                <a:spcPct val="150000"/>
              </a:lnSpc>
              <a:spcBef>
                <a:spcPts val="0"/>
              </a:spcBef>
              <a:spcAft>
                <a:spcPts val="0"/>
              </a:spcAft>
              <a:buSzPts val="2400"/>
              <a:buFont typeface="Roboto"/>
              <a:buChar char="●"/>
            </a:pPr>
            <a:r>
              <a:rPr lang="en" sz="2400">
                <a:latin typeface="Roboto"/>
                <a:ea typeface="Roboto"/>
                <a:cs typeface="Roboto"/>
                <a:sym typeface="Roboto"/>
              </a:rPr>
              <a:t>Does not animate text size</a:t>
            </a:r>
            <a:endParaRPr sz="2400">
              <a:latin typeface="Roboto"/>
              <a:ea typeface="Roboto"/>
              <a:cs typeface="Roboto"/>
              <a:sym typeface="Roboto"/>
            </a:endParaRPr>
          </a:p>
          <a:p>
            <a:pPr indent="-381000" lvl="0" marL="457200" rtl="0">
              <a:lnSpc>
                <a:spcPct val="150000"/>
              </a:lnSpc>
              <a:spcBef>
                <a:spcPts val="0"/>
              </a:spcBef>
              <a:spcAft>
                <a:spcPts val="0"/>
              </a:spcAft>
              <a:buSzPts val="2400"/>
              <a:buFont typeface="Roboto"/>
              <a:buChar char="●"/>
            </a:pPr>
            <a:r>
              <a:rPr lang="en" sz="2400">
                <a:latin typeface="Roboto"/>
                <a:ea typeface="Roboto"/>
                <a:cs typeface="Roboto"/>
                <a:sym typeface="Roboto"/>
              </a:rPr>
              <a:t>Views invisible? Must hide some view on initial layout</a:t>
            </a:r>
            <a:endParaRPr sz="2400">
              <a:latin typeface="Roboto"/>
              <a:ea typeface="Roboto"/>
              <a:cs typeface="Roboto"/>
              <a:sym typeface="Roboto"/>
            </a:endParaRPr>
          </a:p>
          <a:p>
            <a:pPr indent="0" lvl="0" marL="0" rtl="0">
              <a:lnSpc>
                <a:spcPct val="150000"/>
              </a:lnSpc>
              <a:spcBef>
                <a:spcPts val="0"/>
              </a:spcBef>
              <a:spcAft>
                <a:spcPts val="0"/>
              </a:spcAft>
              <a:buNone/>
            </a:pPr>
            <a:r>
              <a:t/>
            </a:r>
            <a:endParaRPr sz="2400">
              <a:latin typeface="Roboto"/>
              <a:ea typeface="Roboto"/>
              <a:cs typeface="Roboto"/>
              <a:sym typeface="Roboto"/>
            </a:endParaRPr>
          </a:p>
        </p:txBody>
      </p:sp>
      <p:sp>
        <p:nvSpPr>
          <p:cNvPr id="529" name="Shape 529"/>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Constraint Set</a:t>
            </a:r>
            <a:endParaRPr sz="2800">
              <a:latin typeface="Roboto Slab"/>
              <a:ea typeface="Roboto Slab"/>
              <a:cs typeface="Roboto Slab"/>
              <a:sym typeface="Roboto Slab"/>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Do’s</a:t>
            </a:r>
            <a:endParaRPr sz="2800">
              <a:latin typeface="Roboto Slab"/>
              <a:ea typeface="Roboto Slab"/>
              <a:cs typeface="Roboto Slab"/>
              <a:sym typeface="Roboto Slab"/>
            </a:endParaRPr>
          </a:p>
        </p:txBody>
      </p:sp>
      <p:sp>
        <p:nvSpPr>
          <p:cNvPr id="535" name="Shape 535"/>
          <p:cNvSpPr txBox="1"/>
          <p:nvPr/>
        </p:nvSpPr>
        <p:spPr>
          <a:xfrm>
            <a:off x="770875" y="2325900"/>
            <a:ext cx="7701600" cy="36207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Try </a:t>
            </a:r>
            <a:r>
              <a:rPr lang="en" sz="2400">
                <a:solidFill>
                  <a:schemeClr val="dk1"/>
                </a:solidFill>
                <a:latin typeface="Roboto"/>
                <a:ea typeface="Roboto"/>
                <a:cs typeface="Roboto"/>
                <a:sym typeface="Roboto"/>
              </a:rPr>
              <a:t>Layout Editor</a:t>
            </a:r>
            <a:br>
              <a:rPr lang="en" sz="2400">
                <a:solidFill>
                  <a:schemeClr val="dk1"/>
                </a:solidFill>
                <a:latin typeface="Roboto"/>
                <a:ea typeface="Roboto"/>
                <a:cs typeface="Roboto"/>
                <a:sym typeface="Roboto"/>
              </a:rPr>
            </a:br>
            <a:endParaRPr sz="2400">
              <a:solidFill>
                <a:schemeClr val="dk1"/>
              </a:solidFill>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solidFill>
                  <a:schemeClr val="dk1"/>
                </a:solidFill>
                <a:latin typeface="Roboto"/>
                <a:ea typeface="Roboto"/>
                <a:cs typeface="Roboto"/>
                <a:sym typeface="Roboto"/>
              </a:rPr>
              <a:t>Groups</a:t>
            </a:r>
            <a:r>
              <a:rPr lang="en" sz="2400">
                <a:latin typeface="Roboto"/>
                <a:ea typeface="Roboto"/>
                <a:cs typeface="Roboto"/>
                <a:sym typeface="Roboto"/>
              </a:rPr>
              <a:t> for visibility control</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Play with </a:t>
            </a:r>
            <a:r>
              <a:rPr lang="en" sz="2400">
                <a:solidFill>
                  <a:schemeClr val="dk1"/>
                </a:solidFill>
                <a:latin typeface="Roboto"/>
                <a:ea typeface="Roboto"/>
                <a:cs typeface="Roboto"/>
                <a:sym typeface="Roboto"/>
              </a:rPr>
              <a:t>Chains </a:t>
            </a:r>
            <a:r>
              <a:rPr lang="en" sz="2400">
                <a:latin typeface="Roboto"/>
                <a:ea typeface="Roboto"/>
                <a:cs typeface="Roboto"/>
                <a:sym typeface="Roboto"/>
              </a:rPr>
              <a:t>instead of weights</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Using </a:t>
            </a:r>
            <a:r>
              <a:rPr lang="en" sz="2400">
                <a:solidFill>
                  <a:schemeClr val="dk1"/>
                </a:solidFill>
                <a:latin typeface="Roboto"/>
                <a:ea typeface="Roboto"/>
                <a:cs typeface="Roboto"/>
                <a:sym typeface="Roboto"/>
              </a:rPr>
              <a:t>Guidelines </a:t>
            </a:r>
            <a:r>
              <a:rPr lang="en" sz="2400">
                <a:latin typeface="Roboto"/>
                <a:ea typeface="Roboto"/>
                <a:cs typeface="Roboto"/>
                <a:sym typeface="Roboto"/>
              </a:rPr>
              <a:t>as keylines</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Basic transitions with </a:t>
            </a:r>
            <a:r>
              <a:rPr lang="en" sz="2400">
                <a:solidFill>
                  <a:schemeClr val="dk1"/>
                </a:solidFill>
                <a:latin typeface="Roboto"/>
                <a:ea typeface="Roboto"/>
                <a:cs typeface="Roboto"/>
                <a:sym typeface="Roboto"/>
              </a:rPr>
              <a:t>Constraint sets</a:t>
            </a:r>
            <a:endParaRPr sz="2400">
              <a:latin typeface="Roboto"/>
              <a:ea typeface="Roboto"/>
              <a:cs typeface="Roboto"/>
              <a:sym typeface="Roboto"/>
            </a:endParaRPr>
          </a:p>
        </p:txBody>
      </p:sp>
      <p:sp>
        <p:nvSpPr>
          <p:cNvPr id="536" name="Shape 53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1000"/>
                                        <p:tgtEl>
                                          <p:spTgt spid="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1000"/>
                                        <p:tgtEl>
                                          <p:spTgt spid="5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1000"/>
                                        <p:tgtEl>
                                          <p:spTgt spid="5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1000"/>
                                        <p:tgtEl>
                                          <p:spTgt spid="5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animEffect filter="fade" transition="in">
                                      <p:cBhvr>
                                        <p:cTn dur="1000"/>
                                        <p:tgtEl>
                                          <p:spTgt spid="5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Don’ts</a:t>
            </a:r>
            <a:endParaRPr sz="2800">
              <a:latin typeface="Roboto Slab"/>
              <a:ea typeface="Roboto Slab"/>
              <a:cs typeface="Roboto Slab"/>
              <a:sym typeface="Roboto Slab"/>
            </a:endParaRPr>
          </a:p>
        </p:txBody>
      </p:sp>
      <p:sp>
        <p:nvSpPr>
          <p:cNvPr id="542" name="Shape 542"/>
          <p:cNvSpPr txBox="1"/>
          <p:nvPr/>
        </p:nvSpPr>
        <p:spPr>
          <a:xfrm>
            <a:off x="770875" y="2325900"/>
            <a:ext cx="7701600" cy="3620700"/>
          </a:xfrm>
          <a:prstGeom prst="rect">
            <a:avLst/>
          </a:prstGeom>
          <a:noFill/>
          <a:ln>
            <a:noFill/>
          </a:ln>
        </p:spPr>
        <p:txBody>
          <a:bodyPr anchorCtr="0" anchor="t" bIns="91425" lIns="91425" spcFirstLastPara="1" rIns="91425" wrap="square" tIns="91425">
            <a:noAutofit/>
          </a:bodyPr>
          <a:lstStyle/>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Do not overuse</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Reduce constraints (esp. in Recyclerview)</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Think twice before using barriers in Recyclerview</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Missing IDs</a:t>
            </a:r>
            <a:br>
              <a:rPr lang="en" sz="2400">
                <a:latin typeface="Roboto"/>
                <a:ea typeface="Roboto"/>
                <a:cs typeface="Roboto"/>
                <a:sym typeface="Roboto"/>
              </a:rPr>
            </a:br>
            <a:endParaRPr sz="2400">
              <a:latin typeface="Roboto"/>
              <a:ea typeface="Roboto"/>
              <a:cs typeface="Roboto"/>
              <a:sym typeface="Roboto"/>
            </a:endParaRPr>
          </a:p>
          <a:p>
            <a:pPr indent="-381000" lvl="0" marL="457200" rtl="0">
              <a:lnSpc>
                <a:spcPct val="100000"/>
              </a:lnSpc>
              <a:spcBef>
                <a:spcPts val="0"/>
              </a:spcBef>
              <a:spcAft>
                <a:spcPts val="0"/>
              </a:spcAft>
              <a:buSzPts val="2400"/>
              <a:buFont typeface="Roboto"/>
              <a:buChar char="●"/>
            </a:pPr>
            <a:r>
              <a:rPr lang="en" sz="2400">
                <a:latin typeface="Roboto"/>
                <a:ea typeface="Roboto"/>
                <a:cs typeface="Roboto"/>
                <a:sym typeface="Roboto"/>
              </a:rPr>
              <a:t>Nested constraint layout</a:t>
            </a:r>
            <a:endParaRPr sz="2400">
              <a:latin typeface="Roboto"/>
              <a:ea typeface="Roboto"/>
              <a:cs typeface="Roboto"/>
              <a:sym typeface="Roboto"/>
            </a:endParaRPr>
          </a:p>
        </p:txBody>
      </p:sp>
      <p:sp>
        <p:nvSpPr>
          <p:cNvPr id="543" name="Shape 54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animEffect filter="fade" transition="in">
                                      <p:cBhvr>
                                        <p:cTn dur="1000"/>
                                        <p:tgtEl>
                                          <p:spTgt spid="5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1" st="1"/>
                                            </p:txEl>
                                          </p:spTgt>
                                        </p:tgtEl>
                                        <p:attrNameLst>
                                          <p:attrName>style.visibility</p:attrName>
                                        </p:attrNameLst>
                                      </p:cBhvr>
                                      <p:to>
                                        <p:strVal val="visible"/>
                                      </p:to>
                                    </p:set>
                                    <p:animEffect filter="fade" transition="in">
                                      <p:cBhvr>
                                        <p:cTn dur="1000"/>
                                        <p:tgtEl>
                                          <p:spTgt spid="5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2" st="2"/>
                                            </p:txEl>
                                          </p:spTgt>
                                        </p:tgtEl>
                                        <p:attrNameLst>
                                          <p:attrName>style.visibility</p:attrName>
                                        </p:attrNameLst>
                                      </p:cBhvr>
                                      <p:to>
                                        <p:strVal val="visible"/>
                                      </p:to>
                                    </p:set>
                                    <p:animEffect filter="fade" transition="in">
                                      <p:cBhvr>
                                        <p:cTn dur="1000"/>
                                        <p:tgtEl>
                                          <p:spTgt spid="5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3" st="3"/>
                                            </p:txEl>
                                          </p:spTgt>
                                        </p:tgtEl>
                                        <p:attrNameLst>
                                          <p:attrName>style.visibility</p:attrName>
                                        </p:attrNameLst>
                                      </p:cBhvr>
                                      <p:to>
                                        <p:strVal val="visible"/>
                                      </p:to>
                                    </p:set>
                                    <p:animEffect filter="fade" transition="in">
                                      <p:cBhvr>
                                        <p:cTn dur="1000"/>
                                        <p:tgtEl>
                                          <p:spTgt spid="5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xEl>
                                              <p:pRg end="4" st="4"/>
                                            </p:txEl>
                                          </p:spTgt>
                                        </p:tgtEl>
                                        <p:attrNameLst>
                                          <p:attrName>style.visibility</p:attrName>
                                        </p:attrNameLst>
                                      </p:cBhvr>
                                      <p:to>
                                        <p:strVal val="visible"/>
                                      </p:to>
                                    </p:set>
                                    <p:animEffect filter="fade" transition="in">
                                      <p:cBhvr>
                                        <p:cTn dur="1000"/>
                                        <p:tgtEl>
                                          <p:spTgt spid="54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Shape 548"/>
          <p:cNvSpPr txBox="1"/>
          <p:nvPr>
            <p:ph type="title"/>
          </p:nvPr>
        </p:nvSpPr>
        <p:spPr>
          <a:xfrm>
            <a:off x="700650" y="2532033"/>
            <a:ext cx="4587000" cy="153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3500"/>
              <a:t>Constraint Layout 2.0</a:t>
            </a:r>
            <a:endParaRPr b="1" sz="4500"/>
          </a:p>
        </p:txBody>
      </p:sp>
      <p:sp>
        <p:nvSpPr>
          <p:cNvPr id="549" name="Shape 54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550" name="Shape 550"/>
          <p:cNvSpPr txBox="1"/>
          <p:nvPr/>
        </p:nvSpPr>
        <p:spPr>
          <a:xfrm>
            <a:off x="700650" y="3654875"/>
            <a:ext cx="7337100" cy="85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Roboto"/>
                <a:ea typeface="Roboto"/>
                <a:cs typeface="Roboto"/>
                <a:sym typeface="Roboto"/>
              </a:rPr>
              <a:t>What’s new</a:t>
            </a:r>
            <a:endParaRPr sz="2400">
              <a:solidFill>
                <a:srgbClr val="FFFFFF"/>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56" name="Shape 556"/>
          <p:cNvSpPr txBox="1"/>
          <p:nvPr/>
        </p:nvSpPr>
        <p:spPr>
          <a:xfrm>
            <a:off x="770875" y="2325900"/>
            <a:ext cx="8119500" cy="36207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 sz="2400">
                <a:latin typeface="Roboto"/>
                <a:ea typeface="Roboto"/>
                <a:cs typeface="Roboto"/>
                <a:sym typeface="Roboto"/>
              </a:rPr>
              <a:t>Helper Views like Guidelines</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Linear</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Flow ( Flexbox style )</a:t>
            </a:r>
            <a:endParaRPr sz="2400">
              <a:latin typeface="Roboto"/>
              <a:ea typeface="Roboto"/>
              <a:cs typeface="Roboto"/>
              <a:sym typeface="Roboto"/>
            </a:endParaRPr>
          </a:p>
        </p:txBody>
      </p:sp>
      <p:sp>
        <p:nvSpPr>
          <p:cNvPr id="557" name="Shape 557"/>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2.0</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Constraint Helpers</a:t>
            </a:r>
            <a:endParaRPr sz="28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823850" y="1891100"/>
            <a:ext cx="7403100" cy="17343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en" sz="4000">
                <a:latin typeface="Roboto Slab"/>
                <a:ea typeface="Roboto Slab"/>
                <a:cs typeface="Roboto Slab"/>
                <a:sym typeface="Roboto Slab"/>
              </a:rPr>
              <a:t>Constraint Layout</a:t>
            </a:r>
            <a:endParaRPr b="1" sz="4000">
              <a:latin typeface="Roboto Slab"/>
              <a:ea typeface="Roboto Slab"/>
              <a:cs typeface="Roboto Slab"/>
              <a:sym typeface="Roboto Slab"/>
            </a:endParaRPr>
          </a:p>
          <a:p>
            <a:pPr indent="0" lvl="0" marL="0" rtl="0" algn="ctr">
              <a:spcBef>
                <a:spcPts val="0"/>
              </a:spcBef>
              <a:spcAft>
                <a:spcPts val="0"/>
              </a:spcAft>
              <a:buNone/>
            </a:pPr>
            <a:r>
              <a:rPr lang="en" sz="4000">
                <a:latin typeface="Roboto Slab"/>
                <a:ea typeface="Roboto Slab"/>
                <a:cs typeface="Roboto Slab"/>
                <a:sym typeface="Roboto Slab"/>
              </a:rPr>
              <a:t>=</a:t>
            </a:r>
            <a:endParaRPr sz="4000">
              <a:latin typeface="Roboto Slab"/>
              <a:ea typeface="Roboto Slab"/>
              <a:cs typeface="Roboto Slab"/>
              <a:sym typeface="Roboto Slab"/>
            </a:endParaRPr>
          </a:p>
          <a:p>
            <a:pPr indent="0" lvl="0" marL="0" rtl="0" algn="ctr">
              <a:spcBef>
                <a:spcPts val="0"/>
              </a:spcBef>
              <a:spcAft>
                <a:spcPts val="0"/>
              </a:spcAft>
              <a:buNone/>
            </a:pPr>
            <a:r>
              <a:rPr lang="en" sz="4000">
                <a:latin typeface="Roboto Slab"/>
                <a:ea typeface="Roboto Slab"/>
                <a:cs typeface="Roboto Slab"/>
                <a:sym typeface="Roboto Slab"/>
              </a:rPr>
              <a:t>All about of connections between views</a:t>
            </a:r>
            <a:r>
              <a:rPr b="1" lang="en" sz="4000">
                <a:latin typeface="Roboto Slab"/>
                <a:ea typeface="Roboto Slab"/>
                <a:cs typeface="Roboto Slab"/>
                <a:sym typeface="Roboto Slab"/>
              </a:rPr>
              <a:t> </a:t>
            </a:r>
            <a:endParaRPr b="1" sz="4000">
              <a:latin typeface="Roboto Slab"/>
              <a:ea typeface="Roboto Slab"/>
              <a:cs typeface="Roboto Slab"/>
              <a:sym typeface="Roboto Slab"/>
            </a:endParaRPr>
          </a:p>
        </p:txBody>
      </p:sp>
      <p:sp>
        <p:nvSpPr>
          <p:cNvPr id="132" name="Shape 13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2,0</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Layers</a:t>
            </a:r>
            <a:endParaRPr sz="2800">
              <a:latin typeface="Roboto Slab"/>
              <a:ea typeface="Roboto Slab"/>
              <a:cs typeface="Roboto Slab"/>
              <a:sym typeface="Roboto Slab"/>
            </a:endParaRPr>
          </a:p>
        </p:txBody>
      </p:sp>
      <p:sp>
        <p:nvSpPr>
          <p:cNvPr id="563" name="Shape 56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64" name="Shape 564"/>
          <p:cNvSpPr txBox="1"/>
          <p:nvPr/>
        </p:nvSpPr>
        <p:spPr>
          <a:xfrm>
            <a:off x="770875" y="2325900"/>
            <a:ext cx="8119500" cy="36207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Hide, show, lock elements in editor</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Support transforms</a:t>
            </a:r>
            <a:endParaRPr sz="24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2.0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Layout Management</a:t>
            </a:r>
            <a:endParaRPr sz="2800">
              <a:latin typeface="Roboto Slab"/>
              <a:ea typeface="Roboto Slab"/>
              <a:cs typeface="Roboto Slab"/>
              <a:sym typeface="Roboto Slab"/>
            </a:endParaRPr>
          </a:p>
        </p:txBody>
      </p:sp>
      <p:sp>
        <p:nvSpPr>
          <p:cNvPr id="570" name="Shape 57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71" name="Shape 571"/>
          <p:cNvSpPr txBox="1"/>
          <p:nvPr/>
        </p:nvSpPr>
        <p:spPr>
          <a:xfrm>
            <a:off x="770875" y="2325900"/>
            <a:ext cx="8119500" cy="36207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Improved layout editor</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Constraint sets via xml ( C</a:t>
            </a:r>
            <a:r>
              <a:rPr lang="en" sz="2400">
                <a:latin typeface="Roboto"/>
                <a:ea typeface="Roboto"/>
                <a:cs typeface="Roboto"/>
                <a:sym typeface="Roboto"/>
              </a:rPr>
              <a:t>o</a:t>
            </a:r>
            <a:r>
              <a:rPr lang="en" sz="2400">
                <a:latin typeface="Roboto"/>
                <a:ea typeface="Roboto"/>
                <a:cs typeface="Roboto"/>
                <a:sym typeface="Roboto"/>
              </a:rPr>
              <a:t>nstraint states )</a:t>
            </a:r>
            <a:endParaRPr sz="2400">
              <a:latin typeface="Roboto"/>
              <a:ea typeface="Roboto"/>
              <a:cs typeface="Roboto"/>
              <a:sym typeface="Roboto"/>
            </a:endParaRPr>
          </a:p>
          <a:p>
            <a:pPr indent="-381000" lvl="0" marL="457200" rtl="0">
              <a:lnSpc>
                <a:spcPct val="200000"/>
              </a:lnSpc>
              <a:spcBef>
                <a:spcPts val="0"/>
              </a:spcBef>
              <a:spcAft>
                <a:spcPts val="0"/>
              </a:spcAft>
              <a:buSzPts val="2400"/>
              <a:buFont typeface="Roboto"/>
              <a:buChar char="●"/>
            </a:pPr>
            <a:r>
              <a:rPr lang="en" sz="2400">
                <a:latin typeface="Roboto"/>
                <a:ea typeface="Roboto"/>
                <a:cs typeface="Roboto"/>
                <a:sym typeface="Roboto"/>
              </a:rPr>
              <a:t>Motion layout + Motion Scene</a:t>
            </a:r>
            <a:endParaRPr sz="2400">
              <a:latin typeface="Roboto"/>
              <a:ea typeface="Roboto"/>
              <a:cs typeface="Roboto"/>
              <a:sym typeface="Roboto"/>
            </a:endParaRPr>
          </a:p>
          <a:p>
            <a:pPr indent="457200" lvl="0" marL="0" rtl="0">
              <a:lnSpc>
                <a:spcPct val="200000"/>
              </a:lnSpc>
              <a:spcBef>
                <a:spcPts val="0"/>
              </a:spcBef>
              <a:spcAft>
                <a:spcPts val="0"/>
              </a:spcAft>
              <a:buNone/>
            </a:pPr>
            <a:r>
              <a:rPr lang="en" sz="2400">
                <a:latin typeface="Roboto"/>
                <a:ea typeface="Roboto"/>
                <a:cs typeface="Roboto"/>
                <a:sym typeface="Roboto"/>
              </a:rPr>
              <a:t>( Constraint states + Motion Events + Key Frames )</a:t>
            </a:r>
            <a:endParaRPr sz="24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770875" y="69907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2.0</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Motion Layout</a:t>
            </a:r>
            <a:endParaRPr sz="2800">
              <a:latin typeface="Roboto Slab"/>
              <a:ea typeface="Roboto Slab"/>
              <a:cs typeface="Roboto Slab"/>
              <a:sym typeface="Roboto Slab"/>
            </a:endParaRPr>
          </a:p>
        </p:txBody>
      </p:sp>
      <p:sp>
        <p:nvSpPr>
          <p:cNvPr id="577" name="Shape 57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descr="This session will cover the new features in ConstraintLayout 2.0, as well as the latest functionality added in Android Studio design tools, highlighting how to effectively take advantage of them for designing, prototyping, and building a graphical user interface application.&#10;&#10;Rate this session by signing-in on the I/O website here → https://goo.gl/a7Krho&#10;&#10;Watch more Android sessions from I/O '18 here → https://goo.gl/R9L42F&#10;See all the sessions from Google I/O '18 here → https://goo.gl/q1Tr8x&#10;&#10;Subscribe to the Android Developers channel → http://goo.gl/GEh1ds&#10;&#10;#io18" id="578" name="Shape 578" title="What's new with ConstraintLayout and Android Studio design tools (Google I/O '18)">
            <a:hlinkClick r:id="rId3"/>
          </p:cNvPr>
          <p:cNvPicPr preferRelativeResize="0"/>
          <p:nvPr/>
        </p:nvPicPr>
        <p:blipFill>
          <a:blip r:embed="rId4">
            <a:alphaModFix/>
          </a:blip>
          <a:stretch>
            <a:fillRect/>
          </a:stretch>
        </p:blipFill>
        <p:spPr>
          <a:xfrm>
            <a:off x="1628950" y="2054900"/>
            <a:ext cx="5886100" cy="4414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727650" y="895825"/>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Resources</a:t>
            </a:r>
            <a:endParaRPr/>
          </a:p>
        </p:txBody>
      </p:sp>
      <p:sp>
        <p:nvSpPr>
          <p:cNvPr id="584" name="Shape 584"/>
          <p:cNvSpPr txBox="1"/>
          <p:nvPr>
            <p:ph idx="1" type="body"/>
          </p:nvPr>
        </p:nvSpPr>
        <p:spPr>
          <a:xfrm>
            <a:off x="727650" y="2021675"/>
            <a:ext cx="7567500" cy="2440800"/>
          </a:xfrm>
          <a:prstGeom prst="rect">
            <a:avLst/>
          </a:prstGeom>
        </p:spPr>
        <p:txBody>
          <a:bodyPr anchorCtr="0" anchor="t" bIns="91425" lIns="91425" spcFirstLastPara="1" rIns="91425" wrap="square" tIns="91425">
            <a:noAutofit/>
          </a:bodyPr>
          <a:lstStyle/>
          <a:p>
            <a:pPr indent="-361950" lvl="0" marL="457200" rtl="0">
              <a:lnSpc>
                <a:spcPct val="200000"/>
              </a:lnSpc>
              <a:spcBef>
                <a:spcPts val="0"/>
              </a:spcBef>
              <a:spcAft>
                <a:spcPts val="0"/>
              </a:spcAft>
              <a:buClr>
                <a:schemeClr val="dk1"/>
              </a:buClr>
              <a:buSzPts val="2100"/>
              <a:buChar char="●"/>
            </a:pPr>
            <a:r>
              <a:rPr lang="en" sz="2100" u="sng">
                <a:solidFill>
                  <a:schemeClr val="dk1"/>
                </a:solidFill>
                <a:hlinkClick r:id="rId3"/>
              </a:rPr>
              <a:t>https://constraintlayout.com/</a:t>
            </a:r>
            <a:endParaRPr sz="2100">
              <a:solidFill>
                <a:schemeClr val="dk1"/>
              </a:solidFill>
            </a:endParaRPr>
          </a:p>
          <a:p>
            <a:pPr indent="-361950" lvl="0" marL="457200" rtl="0">
              <a:lnSpc>
                <a:spcPct val="200000"/>
              </a:lnSpc>
              <a:spcBef>
                <a:spcPts val="0"/>
              </a:spcBef>
              <a:spcAft>
                <a:spcPts val="0"/>
              </a:spcAft>
              <a:buClr>
                <a:schemeClr val="dk1"/>
              </a:buClr>
              <a:buSzPts val="2100"/>
              <a:buChar char="●"/>
            </a:pPr>
            <a:r>
              <a:rPr lang="en" sz="2100" u="sng">
                <a:solidFill>
                  <a:schemeClr val="dk1"/>
                </a:solidFill>
                <a:hlinkClick r:id="rId4"/>
              </a:rPr>
              <a:t>https://developer.android.com/reference/android/s</a:t>
            </a:r>
            <a:r>
              <a:rPr lang="en" sz="2100" u="sng">
                <a:solidFill>
                  <a:schemeClr val="dk1"/>
                </a:solidFill>
                <a:hlinkClick r:id="rId5"/>
              </a:rPr>
              <a:t>u</a:t>
            </a:r>
            <a:r>
              <a:rPr lang="en" sz="2100" u="sng">
                <a:solidFill>
                  <a:schemeClr val="dk1"/>
                </a:solidFill>
                <a:hlinkClick r:id="rId6"/>
              </a:rPr>
              <a:t>pport/constraint/ConstraintLayout</a:t>
            </a:r>
            <a:endParaRPr sz="2100">
              <a:solidFill>
                <a:schemeClr val="dk1"/>
              </a:solidFill>
            </a:endParaRPr>
          </a:p>
          <a:p>
            <a:pPr indent="-361950" lvl="0" marL="457200" rtl="0">
              <a:lnSpc>
                <a:spcPct val="200000"/>
              </a:lnSpc>
              <a:spcBef>
                <a:spcPts val="0"/>
              </a:spcBef>
              <a:spcAft>
                <a:spcPts val="0"/>
              </a:spcAft>
              <a:buClr>
                <a:schemeClr val="dk1"/>
              </a:buClr>
              <a:buSzPts val="2100"/>
              <a:buChar char="●"/>
            </a:pPr>
            <a:r>
              <a:rPr lang="en" sz="2100" u="sng">
                <a:solidFill>
                  <a:schemeClr val="dk1"/>
                </a:solidFill>
                <a:hlinkClick r:id="rId7"/>
              </a:rPr>
              <a:t>https://github.com/hashlin/constraint-layout-example</a:t>
            </a:r>
            <a:endParaRPr sz="2100">
              <a:solidFill>
                <a:schemeClr val="dk1"/>
              </a:solidFill>
            </a:endParaRPr>
          </a:p>
          <a:p>
            <a:pPr indent="-361950" lvl="0" marL="457200" rtl="0">
              <a:lnSpc>
                <a:spcPct val="200000"/>
              </a:lnSpc>
              <a:spcBef>
                <a:spcPts val="0"/>
              </a:spcBef>
              <a:spcAft>
                <a:spcPts val="0"/>
              </a:spcAft>
              <a:buClr>
                <a:schemeClr val="dk1"/>
              </a:buClr>
              <a:buSzPts val="2100"/>
              <a:buChar char="●"/>
            </a:pPr>
            <a:r>
              <a:rPr lang="en" sz="2100" u="sng">
                <a:solidFill>
                  <a:schemeClr val="dk1"/>
                </a:solidFill>
                <a:hlinkClick r:id="rId8"/>
              </a:rPr>
              <a:t>https://www.youtube.com/watch?v=ytZteMo4ETk</a:t>
            </a:r>
            <a:endParaRPr sz="2100">
              <a:solidFill>
                <a:schemeClr val="dk1"/>
              </a:solidFill>
            </a:endParaRPr>
          </a:p>
          <a:p>
            <a:pPr indent="-361950" lvl="0" marL="457200" rtl="0">
              <a:lnSpc>
                <a:spcPct val="200000"/>
              </a:lnSpc>
              <a:spcBef>
                <a:spcPts val="0"/>
              </a:spcBef>
              <a:spcAft>
                <a:spcPts val="0"/>
              </a:spcAft>
              <a:buClr>
                <a:schemeClr val="dk1"/>
              </a:buClr>
              <a:buSzPts val="2100"/>
              <a:buChar char="●"/>
            </a:pPr>
            <a:r>
              <a:rPr lang="en" sz="2100" u="sng">
                <a:solidFill>
                  <a:schemeClr val="dk1"/>
                </a:solidFill>
                <a:hlinkClick r:id="rId9"/>
              </a:rPr>
              <a:t>https://medium.com/google-developers/introduction-to-motionlayout-part-i-29208674b10d</a:t>
            </a:r>
            <a:endParaRPr sz="2100">
              <a:solidFill>
                <a:schemeClr val="dk1"/>
              </a:solidFill>
            </a:endParaRPr>
          </a:p>
        </p:txBody>
      </p:sp>
      <p:sp>
        <p:nvSpPr>
          <p:cNvPr id="585" name="Shape 58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729450" y="1763267"/>
            <a:ext cx="7688400" cy="202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5200">
                <a:latin typeface="Roboto Slab"/>
                <a:ea typeface="Roboto Slab"/>
                <a:cs typeface="Roboto Slab"/>
                <a:sym typeface="Roboto Slab"/>
              </a:rPr>
              <a:t>Thanks !</a:t>
            </a:r>
            <a:endParaRPr sz="5200">
              <a:latin typeface="Roboto Slab"/>
              <a:ea typeface="Roboto Slab"/>
              <a:cs typeface="Roboto Slab"/>
              <a:sym typeface="Roboto Slab"/>
            </a:endParaRPr>
          </a:p>
          <a:p>
            <a:pPr indent="0" lvl="0" marL="0">
              <a:spcBef>
                <a:spcPts val="0"/>
              </a:spcBef>
              <a:spcAft>
                <a:spcPts val="0"/>
              </a:spcAft>
              <a:buNone/>
            </a:pPr>
            <a:r>
              <a:t/>
            </a:r>
            <a:endParaRPr sz="5200">
              <a:latin typeface="Roboto Slab"/>
              <a:ea typeface="Roboto Slab"/>
              <a:cs typeface="Roboto Slab"/>
              <a:sym typeface="Roboto Slab"/>
            </a:endParaRPr>
          </a:p>
          <a:p>
            <a:pPr indent="0" lvl="0" marL="0" rtl="0">
              <a:spcBef>
                <a:spcPts val="0"/>
              </a:spcBef>
              <a:spcAft>
                <a:spcPts val="0"/>
              </a:spcAft>
              <a:buNone/>
            </a:pPr>
            <a:r>
              <a:rPr lang="en" sz="2900">
                <a:latin typeface="Lato"/>
                <a:ea typeface="Lato"/>
                <a:cs typeface="Lato"/>
                <a:sym typeface="Lato"/>
              </a:rPr>
              <a:t>Time to start using Constraint Layout</a:t>
            </a:r>
            <a:endParaRPr sz="2900">
              <a:latin typeface="Lato"/>
              <a:ea typeface="Lato"/>
              <a:cs typeface="Lato"/>
              <a:sym typeface="Lato"/>
            </a:endParaRPr>
          </a:p>
        </p:txBody>
      </p:sp>
      <p:sp>
        <p:nvSpPr>
          <p:cNvPr id="591" name="Shape 59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Slab"/>
                <a:ea typeface="Roboto Slab"/>
                <a:cs typeface="Roboto Slab"/>
                <a:sym typeface="Roboto Slab"/>
              </a:rPr>
              <a:t>Why Constraint layout?</a:t>
            </a:r>
            <a:endParaRPr>
              <a:latin typeface="Roboto Slab"/>
              <a:ea typeface="Roboto Slab"/>
              <a:cs typeface="Roboto Slab"/>
              <a:sym typeface="Roboto Slab"/>
            </a:endParaRPr>
          </a:p>
        </p:txBody>
      </p:sp>
      <p:sp>
        <p:nvSpPr>
          <p:cNvPr id="138" name="Shape 138"/>
          <p:cNvSpPr txBox="1"/>
          <p:nvPr>
            <p:ph idx="1" type="body"/>
          </p:nvPr>
        </p:nvSpPr>
        <p:spPr>
          <a:xfrm>
            <a:off x="1297500" y="2672383"/>
            <a:ext cx="7038900" cy="3363300"/>
          </a:xfrm>
          <a:prstGeom prst="rect">
            <a:avLst/>
          </a:prstGeom>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Char char="●"/>
            </a:pPr>
            <a:r>
              <a:rPr lang="en" sz="2400"/>
              <a:t>Easier dimensions and positioning</a:t>
            </a:r>
            <a:endParaRPr sz="2400"/>
          </a:p>
          <a:p>
            <a:pPr indent="-381000" lvl="0" marL="457200" rtl="0">
              <a:lnSpc>
                <a:spcPct val="200000"/>
              </a:lnSpc>
              <a:spcBef>
                <a:spcPts val="0"/>
              </a:spcBef>
              <a:spcAft>
                <a:spcPts val="0"/>
              </a:spcAft>
              <a:buSzPts val="2400"/>
              <a:buChar char="●"/>
            </a:pPr>
            <a:r>
              <a:rPr lang="en" sz="2400"/>
              <a:t>Minimize nested view groups</a:t>
            </a:r>
            <a:endParaRPr sz="2400"/>
          </a:p>
          <a:p>
            <a:pPr indent="-381000" lvl="0" marL="457200" rtl="0">
              <a:lnSpc>
                <a:spcPct val="200000"/>
              </a:lnSpc>
              <a:spcBef>
                <a:spcPts val="0"/>
              </a:spcBef>
              <a:spcAft>
                <a:spcPts val="0"/>
              </a:spcAft>
              <a:buSzPts val="2400"/>
              <a:buChar char="●"/>
            </a:pPr>
            <a:r>
              <a:rPr lang="en" sz="2400"/>
              <a:t>Groups, guidelines, placeholders</a:t>
            </a:r>
            <a:endParaRPr sz="2400"/>
          </a:p>
          <a:p>
            <a:pPr indent="-381000" lvl="0" marL="457200" rtl="0">
              <a:lnSpc>
                <a:spcPct val="200000"/>
              </a:lnSpc>
              <a:spcBef>
                <a:spcPts val="0"/>
              </a:spcBef>
              <a:spcAft>
                <a:spcPts val="0"/>
              </a:spcAft>
              <a:buSzPts val="2400"/>
              <a:buChar char="●"/>
            </a:pPr>
            <a:r>
              <a:rPr lang="en" sz="2400"/>
              <a:t>Auto transitions using Constraint Sets</a:t>
            </a:r>
            <a:endParaRPr sz="2400"/>
          </a:p>
        </p:txBody>
      </p:sp>
      <p:sp>
        <p:nvSpPr>
          <p:cNvPr id="139" name="Shape 1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10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10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10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1000"/>
                                        <p:tgtEl>
                                          <p:spTgt spid="1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823850" y="2561850"/>
            <a:ext cx="4776000" cy="173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latin typeface="Roboto Slab"/>
                <a:ea typeface="Roboto Slab"/>
                <a:cs typeface="Roboto Slab"/>
                <a:sym typeface="Roboto Slab"/>
              </a:rPr>
              <a:t>Constraint Layout</a:t>
            </a:r>
            <a:endParaRPr b="1" sz="2400">
              <a:latin typeface="Roboto Slab"/>
              <a:ea typeface="Roboto Slab"/>
              <a:cs typeface="Roboto Slab"/>
              <a:sym typeface="Roboto Slab"/>
            </a:endParaRPr>
          </a:p>
          <a:p>
            <a:pPr indent="0" lvl="0" marL="0" rtl="0">
              <a:spcBef>
                <a:spcPts val="0"/>
              </a:spcBef>
              <a:spcAft>
                <a:spcPts val="0"/>
              </a:spcAft>
              <a:buNone/>
            </a:pPr>
            <a:r>
              <a:rPr b="1" lang="en" sz="4000">
                <a:latin typeface="Roboto Slab"/>
                <a:ea typeface="Roboto Slab"/>
                <a:cs typeface="Roboto Slab"/>
                <a:sym typeface="Roboto Slab"/>
              </a:rPr>
              <a:t>Positioning </a:t>
            </a:r>
            <a:endParaRPr b="1" sz="4000">
              <a:latin typeface="Roboto Slab"/>
              <a:ea typeface="Roboto Slab"/>
              <a:cs typeface="Roboto Slab"/>
              <a:sym typeface="Roboto Slab"/>
            </a:endParaRPr>
          </a:p>
        </p:txBody>
      </p:sp>
      <p:sp>
        <p:nvSpPr>
          <p:cNvPr id="145" name="Shape 14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51" name="Shape 151"/>
          <p:cNvSpPr txBox="1"/>
          <p:nvPr/>
        </p:nvSpPr>
        <p:spPr>
          <a:xfrm>
            <a:off x="736275" y="4785346"/>
            <a:ext cx="8024100" cy="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99999"/>
                </a:solidFill>
                <a:latin typeface="Roboto Mono"/>
                <a:ea typeface="Roboto Mono"/>
                <a:cs typeface="Roboto Mono"/>
                <a:sym typeface="Roboto Mono"/>
              </a:rPr>
              <a:t>&lt;Button android:id="@+id/buttonA" ... /&gt;</a:t>
            </a:r>
            <a:endParaRPr b="1" sz="1900">
              <a:solidFill>
                <a:srgbClr val="999999"/>
              </a:solidFill>
              <a:latin typeface="Roboto Mono"/>
              <a:ea typeface="Roboto Mono"/>
              <a:cs typeface="Roboto Mono"/>
              <a:sym typeface="Roboto Mono"/>
            </a:endParaRPr>
          </a:p>
          <a:p>
            <a:pPr indent="0" lvl="0" marL="0" rtl="0" algn="l">
              <a:spcBef>
                <a:spcPts val="0"/>
              </a:spcBef>
              <a:spcAft>
                <a:spcPts val="0"/>
              </a:spcAft>
              <a:buNone/>
            </a:pPr>
            <a:r>
              <a:t/>
            </a:r>
            <a:endParaRPr b="1" sz="1900">
              <a:solidFill>
                <a:srgbClr val="999999"/>
              </a:solidFill>
              <a:latin typeface="Roboto Mono"/>
              <a:ea typeface="Roboto Mono"/>
              <a:cs typeface="Roboto Mono"/>
              <a:sym typeface="Roboto Mono"/>
            </a:endParaRPr>
          </a:p>
          <a:p>
            <a:pPr indent="0" lvl="0" marL="0" rtl="0" algn="l">
              <a:spcBef>
                <a:spcPts val="0"/>
              </a:spcBef>
              <a:spcAft>
                <a:spcPts val="0"/>
              </a:spcAft>
              <a:buNone/>
            </a:pPr>
            <a:r>
              <a:rPr b="1" lang="en" sz="1900">
                <a:solidFill>
                  <a:srgbClr val="999999"/>
                </a:solidFill>
                <a:latin typeface="Roboto Mono"/>
                <a:ea typeface="Roboto Mono"/>
                <a:cs typeface="Roboto Mono"/>
                <a:sym typeface="Roboto Mono"/>
              </a:rPr>
              <a:t>&lt;Button android:id="@+id/buttonB" ...    </a:t>
            </a:r>
            <a:r>
              <a:rPr b="1" lang="en" sz="1900">
                <a:latin typeface="Roboto Mono"/>
                <a:ea typeface="Roboto Mono"/>
                <a:cs typeface="Roboto Mono"/>
                <a:sym typeface="Roboto Mono"/>
              </a:rPr>
              <a:t>              app:layout_constraint</a:t>
            </a:r>
            <a:r>
              <a:rPr b="1" lang="en" sz="1900">
                <a:highlight>
                  <a:schemeClr val="accent3"/>
                </a:highlight>
                <a:latin typeface="Roboto Mono"/>
                <a:ea typeface="Roboto Mono"/>
                <a:cs typeface="Roboto Mono"/>
                <a:sym typeface="Roboto Mono"/>
              </a:rPr>
              <a:t>Start</a:t>
            </a:r>
            <a:r>
              <a:rPr b="1" lang="en" sz="1900">
                <a:latin typeface="Roboto Mono"/>
                <a:ea typeface="Roboto Mono"/>
                <a:cs typeface="Roboto Mono"/>
                <a:sym typeface="Roboto Mono"/>
              </a:rPr>
              <a:t>_to</a:t>
            </a:r>
            <a:r>
              <a:rPr b="1" lang="en" sz="1900">
                <a:highlight>
                  <a:schemeClr val="accent3"/>
                </a:highlight>
                <a:latin typeface="Roboto Mono"/>
                <a:ea typeface="Roboto Mono"/>
                <a:cs typeface="Roboto Mono"/>
                <a:sym typeface="Roboto Mono"/>
              </a:rPr>
              <a:t>End</a:t>
            </a:r>
            <a:r>
              <a:rPr b="1" lang="en" sz="1900">
                <a:latin typeface="Roboto Mono"/>
                <a:ea typeface="Roboto Mono"/>
                <a:cs typeface="Roboto Mono"/>
                <a:sym typeface="Roboto Mono"/>
              </a:rPr>
              <a:t>Of="@+id/buttonA" /&gt;</a:t>
            </a:r>
            <a:endParaRPr b="1" sz="1900">
              <a:latin typeface="Roboto Mono"/>
              <a:ea typeface="Roboto Mono"/>
              <a:cs typeface="Roboto Mono"/>
              <a:sym typeface="Roboto Mono"/>
            </a:endParaRPr>
          </a:p>
          <a:p>
            <a:pPr indent="0" lvl="0" marL="0" rtl="0" algn="l">
              <a:spcBef>
                <a:spcPts val="0"/>
              </a:spcBef>
              <a:spcAft>
                <a:spcPts val="0"/>
              </a:spcAft>
              <a:buNone/>
            </a:pPr>
            <a:r>
              <a:t/>
            </a:r>
            <a:endParaRPr b="1" sz="1900">
              <a:latin typeface="Roboto Mono"/>
              <a:ea typeface="Roboto Mono"/>
              <a:cs typeface="Roboto Mono"/>
              <a:sym typeface="Roboto Mono"/>
            </a:endParaRPr>
          </a:p>
          <a:p>
            <a:pPr indent="0" lvl="0" marL="0" rtl="0" algn="ctr">
              <a:spcBef>
                <a:spcPts val="0"/>
              </a:spcBef>
              <a:spcAft>
                <a:spcPts val="0"/>
              </a:spcAft>
              <a:buNone/>
            </a:pPr>
            <a:r>
              <a:t/>
            </a:r>
            <a:endParaRPr b="1" sz="1900">
              <a:latin typeface="Roboto Mono"/>
              <a:ea typeface="Roboto Mono"/>
              <a:cs typeface="Roboto Mono"/>
              <a:sym typeface="Roboto Mono"/>
            </a:endParaRPr>
          </a:p>
          <a:p>
            <a:pPr indent="0" lvl="0" marL="0" rtl="0" algn="ctr">
              <a:spcBef>
                <a:spcPts val="0"/>
              </a:spcBef>
              <a:spcAft>
                <a:spcPts val="0"/>
              </a:spcAft>
              <a:buNone/>
            </a:pPr>
            <a:r>
              <a:t/>
            </a:r>
            <a:endParaRPr b="1" sz="2100">
              <a:latin typeface="Roboto Mono"/>
              <a:ea typeface="Roboto Mono"/>
              <a:cs typeface="Roboto Mono"/>
              <a:sym typeface="Roboto Mono"/>
            </a:endParaRPr>
          </a:p>
          <a:p>
            <a:pPr indent="0" lvl="0" marL="0" rtl="0" algn="ctr">
              <a:spcBef>
                <a:spcPts val="0"/>
              </a:spcBef>
              <a:spcAft>
                <a:spcPts val="0"/>
              </a:spcAft>
              <a:buNone/>
            </a:pPr>
            <a:r>
              <a:t/>
            </a:r>
            <a:endParaRPr b="1" sz="1900">
              <a:latin typeface="Roboto Mono"/>
              <a:ea typeface="Roboto Mono"/>
              <a:cs typeface="Roboto Mono"/>
              <a:sym typeface="Roboto Mono"/>
            </a:endParaRPr>
          </a:p>
        </p:txBody>
      </p:sp>
      <p:pic>
        <p:nvPicPr>
          <p:cNvPr id="152" name="Shape 152"/>
          <p:cNvPicPr preferRelativeResize="0"/>
          <p:nvPr/>
        </p:nvPicPr>
        <p:blipFill>
          <a:blip r:embed="rId3">
            <a:alphaModFix/>
          </a:blip>
          <a:stretch>
            <a:fillRect/>
          </a:stretch>
        </p:blipFill>
        <p:spPr>
          <a:xfrm>
            <a:off x="2713175" y="2263825"/>
            <a:ext cx="3717625" cy="1831425"/>
          </a:xfrm>
          <a:prstGeom prst="rect">
            <a:avLst/>
          </a:prstGeom>
          <a:noFill/>
          <a:ln>
            <a:noFill/>
          </a:ln>
        </p:spPr>
      </p:pic>
      <p:sp>
        <p:nvSpPr>
          <p:cNvPr id="153" name="Shape 153"/>
          <p:cNvSpPr txBox="1"/>
          <p:nvPr>
            <p:ph type="title"/>
          </p:nvPr>
        </p:nvSpPr>
        <p:spPr>
          <a:xfrm>
            <a:off x="736275" y="671725"/>
            <a:ext cx="7038900" cy="121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1600">
                <a:latin typeface="Roboto Slab"/>
                <a:ea typeface="Roboto Slab"/>
                <a:cs typeface="Roboto Slab"/>
                <a:sym typeface="Roboto Slab"/>
              </a:rPr>
              <a:t>Constraint Layout </a:t>
            </a:r>
            <a:endParaRPr b="0" sz="1600">
              <a:latin typeface="Roboto Slab"/>
              <a:ea typeface="Roboto Slab"/>
              <a:cs typeface="Roboto Slab"/>
              <a:sym typeface="Roboto Slab"/>
            </a:endParaRPr>
          </a:p>
          <a:p>
            <a:pPr indent="0" lvl="0" marL="0" rtl="0">
              <a:spcBef>
                <a:spcPts val="0"/>
              </a:spcBef>
              <a:spcAft>
                <a:spcPts val="0"/>
              </a:spcAft>
              <a:buNone/>
            </a:pPr>
            <a:r>
              <a:rPr lang="en" sz="2800">
                <a:latin typeface="Roboto Slab"/>
                <a:ea typeface="Roboto Slab"/>
                <a:cs typeface="Roboto Slab"/>
                <a:sym typeface="Roboto Slab"/>
              </a:rPr>
              <a:t>Positioning Attributes</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000"/>
                                        <p:tgtEl>
                                          <p:spTgt spid="1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animEffect filter="fade" transition="in">
                                      <p:cBhvr>
                                        <p:cTn dur="1000"/>
                                        <p:tgtEl>
                                          <p:spTgt spid="15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